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47" r:id="rId2"/>
  </p:sldMasterIdLst>
  <p:notesMasterIdLst>
    <p:notesMasterId r:id="rId20"/>
  </p:notesMasterIdLst>
  <p:handoutMasterIdLst>
    <p:handoutMasterId r:id="rId21"/>
  </p:handoutMasterIdLst>
  <p:sldIdLst>
    <p:sldId id="416" r:id="rId3"/>
    <p:sldId id="466" r:id="rId4"/>
    <p:sldId id="438" r:id="rId5"/>
    <p:sldId id="447" r:id="rId6"/>
    <p:sldId id="461" r:id="rId7"/>
    <p:sldId id="458" r:id="rId8"/>
    <p:sldId id="454" r:id="rId9"/>
    <p:sldId id="459" r:id="rId10"/>
    <p:sldId id="460" r:id="rId11"/>
    <p:sldId id="455" r:id="rId12"/>
    <p:sldId id="467" r:id="rId13"/>
    <p:sldId id="469" r:id="rId14"/>
    <p:sldId id="463" r:id="rId15"/>
    <p:sldId id="464" r:id="rId16"/>
    <p:sldId id="456" r:id="rId17"/>
    <p:sldId id="453" r:id="rId18"/>
    <p:sldId id="470" r:id="rId19"/>
  </p:sldIdLst>
  <p:sldSz cx="9144000" cy="6858000" type="screen4x3"/>
  <p:notesSz cx="6888163" cy="10020300"/>
  <p:custDataLst>
    <p:tags r:id="rId22"/>
  </p:custDataLst>
  <p:defaultTextStyle>
    <a:defPPr>
      <a:defRPr lang="en-US"/>
    </a:defPPr>
    <a:lvl1pPr algn="l" rtl="0" eaLnBrk="0" fontAlgn="base" hangingPunct="0">
      <a:spcBef>
        <a:spcPct val="0"/>
      </a:spcBef>
      <a:spcAft>
        <a:spcPct val="0"/>
      </a:spcAft>
      <a:defRPr kumimoji="1"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000" kern="1200">
        <a:solidFill>
          <a:schemeClr val="tx1"/>
        </a:solidFill>
        <a:latin typeface="Times New Roman" pitchFamily="18" charset="0"/>
        <a:ea typeface="+mn-ea"/>
        <a:cs typeface="+mn-cs"/>
      </a:defRPr>
    </a:lvl5pPr>
    <a:lvl6pPr marL="2286000" algn="l" defTabSz="914400" rtl="0" eaLnBrk="1" latinLnBrk="0" hangingPunct="1">
      <a:defRPr kumimoji="1" sz="2000" kern="1200">
        <a:solidFill>
          <a:schemeClr val="tx1"/>
        </a:solidFill>
        <a:latin typeface="Times New Roman" pitchFamily="18" charset="0"/>
        <a:ea typeface="+mn-ea"/>
        <a:cs typeface="+mn-cs"/>
      </a:defRPr>
    </a:lvl6pPr>
    <a:lvl7pPr marL="2743200" algn="l" defTabSz="914400" rtl="0" eaLnBrk="1" latinLnBrk="0" hangingPunct="1">
      <a:defRPr kumimoji="1" sz="2000" kern="1200">
        <a:solidFill>
          <a:schemeClr val="tx1"/>
        </a:solidFill>
        <a:latin typeface="Times New Roman" pitchFamily="18" charset="0"/>
        <a:ea typeface="+mn-ea"/>
        <a:cs typeface="+mn-cs"/>
      </a:defRPr>
    </a:lvl7pPr>
    <a:lvl8pPr marL="3200400" algn="l" defTabSz="914400" rtl="0" eaLnBrk="1" latinLnBrk="0" hangingPunct="1">
      <a:defRPr kumimoji="1" sz="2000" kern="1200">
        <a:solidFill>
          <a:schemeClr val="tx1"/>
        </a:solidFill>
        <a:latin typeface="Times New Roman" pitchFamily="18" charset="0"/>
        <a:ea typeface="+mn-ea"/>
        <a:cs typeface="+mn-cs"/>
      </a:defRPr>
    </a:lvl8pPr>
    <a:lvl9pPr marL="3657600" algn="l" defTabSz="914400" rtl="0" eaLnBrk="1" latinLnBrk="0" hangingPunct="1">
      <a:defRPr kumimoji="1"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64">
          <p15:clr>
            <a:srgbClr val="A4A3A4"/>
          </p15:clr>
        </p15:guide>
        <p15:guide id="3" orient="horz" pos="1056">
          <p15:clr>
            <a:srgbClr val="A4A3A4"/>
          </p15:clr>
        </p15:guide>
        <p15:guide id="4" pos="2880">
          <p15:clr>
            <a:srgbClr val="A4A3A4"/>
          </p15:clr>
        </p15:guide>
        <p15:guide id="5" pos="5448">
          <p15:clr>
            <a:srgbClr val="A4A3A4"/>
          </p15:clr>
        </p15:guide>
        <p15:guide id="6" pos="1160">
          <p15:clr>
            <a:srgbClr val="A4A3A4"/>
          </p15:clr>
        </p15:guide>
        <p15:guide id="7" pos="1888">
          <p15:clr>
            <a:srgbClr val="A4A3A4"/>
          </p15:clr>
        </p15:guide>
      </p15:sldGuideLst>
    </p:ext>
    <p:ext uri="{2D200454-40CA-4A62-9FC3-DE9A4176ACB9}">
      <p15:notesGuideLst xmlns:p15="http://schemas.microsoft.com/office/powerpoint/2012/main">
        <p15:guide id="1" orient="horz" pos="3155">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FF0000"/>
    <a:srgbClr val="333333"/>
    <a:srgbClr val="8000FF"/>
    <a:srgbClr val="66CCFF"/>
    <a:srgbClr val="FF8000"/>
    <a:srgbClr val="FFFF00"/>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718" autoAdjust="0"/>
  </p:normalViewPr>
  <p:slideViewPr>
    <p:cSldViewPr snapToGrid="0">
      <p:cViewPr varScale="1">
        <p:scale>
          <a:sx n="73" d="100"/>
          <a:sy n="73" d="100"/>
        </p:scale>
        <p:origin x="1500" y="78"/>
      </p:cViewPr>
      <p:guideLst>
        <p:guide orient="horz" pos="2160"/>
        <p:guide orient="horz" pos="664"/>
        <p:guide orient="horz" pos="1056"/>
        <p:guide pos="2880"/>
        <p:guide pos="5448"/>
        <p:guide pos="1160"/>
        <p:guide pos="1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968" y="-108"/>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86088" cy="503238"/>
          </a:xfrm>
          <a:prstGeom prst="rect">
            <a:avLst/>
          </a:prstGeom>
          <a:noFill/>
          <a:ln w="9525">
            <a:noFill/>
            <a:miter lim="800000"/>
            <a:headEnd/>
            <a:tailEnd/>
          </a:ln>
        </p:spPr>
        <p:txBody>
          <a:bodyPr vert="horz" wrap="square" lIns="94106" tIns="47052" rIns="94106" bIns="47052" numCol="1" anchor="t" anchorCtr="0" compatLnSpc="1">
            <a:prstTxWarp prst="textNoShape">
              <a:avLst/>
            </a:prstTxWarp>
          </a:bodyPr>
          <a:lstStyle>
            <a:lvl1pPr defTabSz="940545">
              <a:defRPr kumimoji="0" sz="1200"/>
            </a:lvl1pPr>
          </a:lstStyle>
          <a:p>
            <a:pPr>
              <a:defRPr/>
            </a:pPr>
            <a:endParaRPr lang="en-US"/>
          </a:p>
        </p:txBody>
      </p:sp>
      <p:sp>
        <p:nvSpPr>
          <p:cNvPr id="14340" name="Rectangle 4"/>
          <p:cNvSpPr>
            <a:spLocks noGrp="1" noChangeArrowheads="1"/>
          </p:cNvSpPr>
          <p:nvPr>
            <p:ph type="ftr" sz="quarter" idx="2"/>
          </p:nvPr>
        </p:nvSpPr>
        <p:spPr bwMode="auto">
          <a:xfrm>
            <a:off x="0" y="9517063"/>
            <a:ext cx="2986088" cy="503237"/>
          </a:xfrm>
          <a:prstGeom prst="rect">
            <a:avLst/>
          </a:prstGeom>
          <a:noFill/>
          <a:ln w="9525">
            <a:noFill/>
            <a:miter lim="800000"/>
            <a:headEnd/>
            <a:tailEnd/>
          </a:ln>
        </p:spPr>
        <p:txBody>
          <a:bodyPr vert="horz" wrap="square" lIns="94106" tIns="47052" rIns="94106" bIns="47052" numCol="1" anchor="b" anchorCtr="0" compatLnSpc="1">
            <a:prstTxWarp prst="textNoShape">
              <a:avLst/>
            </a:prstTxWarp>
          </a:bodyPr>
          <a:lstStyle>
            <a:lvl1pPr defTabSz="940545">
              <a:defRPr kumimoji="0" sz="1200"/>
            </a:lvl1pPr>
          </a:lstStyle>
          <a:p>
            <a:pPr>
              <a:defRPr/>
            </a:pPr>
            <a:endParaRPr lang="en-US"/>
          </a:p>
        </p:txBody>
      </p:sp>
    </p:spTree>
    <p:extLst>
      <p:ext uri="{BB962C8B-B14F-4D97-AF65-F5344CB8AC3E}">
        <p14:creationId xmlns:p14="http://schemas.microsoft.com/office/powerpoint/2010/main" val="393902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86088" cy="503238"/>
          </a:xfrm>
          <a:prstGeom prst="rect">
            <a:avLst/>
          </a:prstGeom>
          <a:noFill/>
          <a:ln w="9525">
            <a:noFill/>
            <a:miter lim="800000"/>
            <a:headEnd/>
            <a:tailEnd/>
          </a:ln>
        </p:spPr>
        <p:txBody>
          <a:bodyPr vert="horz" wrap="square" lIns="94106" tIns="47052" rIns="94106" bIns="47052" numCol="1" anchor="t" anchorCtr="0" compatLnSpc="1">
            <a:prstTxWarp prst="textNoShape">
              <a:avLst/>
            </a:prstTxWarp>
          </a:bodyPr>
          <a:lstStyle>
            <a:lvl1pPr defTabSz="940545">
              <a:defRPr kumimoji="0" sz="1200"/>
            </a:lvl1pPr>
          </a:lstStyle>
          <a:p>
            <a:pPr>
              <a:defRPr/>
            </a:pPr>
            <a:endParaRPr lang="en-US"/>
          </a:p>
        </p:txBody>
      </p:sp>
      <p:sp>
        <p:nvSpPr>
          <p:cNvPr id="31747" name="Rectangle 9"/>
          <p:cNvSpPr>
            <a:spLocks noGrp="1" noRot="1" noChangeAspect="1" noChangeArrowheads="1"/>
          </p:cNvSpPr>
          <p:nvPr>
            <p:ph type="sldImg" idx="2"/>
          </p:nvPr>
        </p:nvSpPr>
        <p:spPr bwMode="auto">
          <a:xfrm>
            <a:off x="936625" y="750888"/>
            <a:ext cx="5010150" cy="3757612"/>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20750" y="4760913"/>
            <a:ext cx="5046663" cy="4508500"/>
          </a:xfrm>
          <a:prstGeom prst="rect">
            <a:avLst/>
          </a:prstGeom>
          <a:noFill/>
          <a:ln w="9525">
            <a:noFill/>
            <a:miter lim="800000"/>
            <a:headEnd/>
            <a:tailEnd/>
          </a:ln>
        </p:spPr>
        <p:txBody>
          <a:bodyPr vert="horz" wrap="square" lIns="94106" tIns="47052" rIns="94106" bIns="47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02075" y="0"/>
            <a:ext cx="2986088" cy="503238"/>
          </a:xfrm>
          <a:prstGeom prst="rect">
            <a:avLst/>
          </a:prstGeom>
          <a:noFill/>
          <a:ln w="9525">
            <a:noFill/>
            <a:miter lim="800000"/>
            <a:headEnd/>
            <a:tailEnd/>
          </a:ln>
        </p:spPr>
        <p:txBody>
          <a:bodyPr vert="horz" wrap="square" lIns="94106" tIns="47052" rIns="94106" bIns="47052" numCol="1" anchor="t" anchorCtr="0" compatLnSpc="1">
            <a:prstTxWarp prst="textNoShape">
              <a:avLst/>
            </a:prstTxWarp>
          </a:bodyPr>
          <a:lstStyle>
            <a:lvl1pPr algn="r" defTabSz="940545">
              <a:defRPr kumimoji="0" sz="1200"/>
            </a:lvl1pPr>
          </a:lstStyle>
          <a:p>
            <a:pPr>
              <a:defRPr/>
            </a:pPr>
            <a:fld id="{A5D3E146-DFD3-49E0-9278-18E1705DBD9B}" type="datetime1">
              <a:rPr lang="en-US"/>
              <a:pPr>
                <a:defRPr/>
              </a:pPr>
              <a:t>4/10/2018</a:t>
            </a:fld>
            <a:endParaRPr lang="en-US"/>
          </a:p>
        </p:txBody>
      </p:sp>
      <p:sp>
        <p:nvSpPr>
          <p:cNvPr id="2060" name="Rectangle 12"/>
          <p:cNvSpPr>
            <a:spLocks noGrp="1" noChangeArrowheads="1"/>
          </p:cNvSpPr>
          <p:nvPr>
            <p:ph type="ftr" sz="quarter" idx="4"/>
          </p:nvPr>
        </p:nvSpPr>
        <p:spPr bwMode="auto">
          <a:xfrm>
            <a:off x="0" y="9517063"/>
            <a:ext cx="2986088" cy="503237"/>
          </a:xfrm>
          <a:prstGeom prst="rect">
            <a:avLst/>
          </a:prstGeom>
          <a:noFill/>
          <a:ln w="9525">
            <a:noFill/>
            <a:miter lim="800000"/>
            <a:headEnd/>
            <a:tailEnd/>
          </a:ln>
        </p:spPr>
        <p:txBody>
          <a:bodyPr vert="horz" wrap="square" lIns="94106" tIns="47052" rIns="94106" bIns="47052" numCol="1" anchor="b" anchorCtr="0" compatLnSpc="1">
            <a:prstTxWarp prst="textNoShape">
              <a:avLst/>
            </a:prstTxWarp>
          </a:bodyPr>
          <a:lstStyle>
            <a:lvl1pPr defTabSz="940545">
              <a:defRPr kumimoji="0" sz="1200"/>
            </a:lvl1pPr>
          </a:lstStyle>
          <a:p>
            <a:pPr>
              <a:defRPr/>
            </a:pPr>
            <a:endParaRPr lang="en-US"/>
          </a:p>
        </p:txBody>
      </p:sp>
      <p:sp>
        <p:nvSpPr>
          <p:cNvPr id="2061" name="Rectangle 13"/>
          <p:cNvSpPr>
            <a:spLocks noGrp="1" noChangeArrowheads="1"/>
          </p:cNvSpPr>
          <p:nvPr>
            <p:ph type="sldNum" sz="quarter" idx="5"/>
          </p:nvPr>
        </p:nvSpPr>
        <p:spPr bwMode="auto">
          <a:xfrm>
            <a:off x="3902075" y="9517063"/>
            <a:ext cx="2986088" cy="503237"/>
          </a:xfrm>
          <a:prstGeom prst="rect">
            <a:avLst/>
          </a:prstGeom>
          <a:noFill/>
          <a:ln w="9525">
            <a:noFill/>
            <a:miter lim="800000"/>
            <a:headEnd/>
            <a:tailEnd/>
          </a:ln>
        </p:spPr>
        <p:txBody>
          <a:bodyPr vert="horz" wrap="square" lIns="94106" tIns="47052" rIns="94106" bIns="47052" numCol="1" anchor="b" anchorCtr="0" compatLnSpc="1">
            <a:prstTxWarp prst="textNoShape">
              <a:avLst/>
            </a:prstTxWarp>
          </a:bodyPr>
          <a:lstStyle>
            <a:lvl1pPr algn="r" defTabSz="940545">
              <a:defRPr kumimoji="0" sz="1200"/>
            </a:lvl1pPr>
          </a:lstStyle>
          <a:p>
            <a:pPr>
              <a:defRPr/>
            </a:pPr>
            <a:fld id="{FBC879E6-E795-4578-A298-B4D4FB9AEE6E}" type="slidenum">
              <a:rPr lang="en-US"/>
              <a:pPr>
                <a:defRPr/>
              </a:pPr>
              <a:t>‹Nº›</a:t>
            </a:fld>
            <a:endParaRPr lang="en-US"/>
          </a:p>
        </p:txBody>
      </p:sp>
    </p:spTree>
    <p:extLst>
      <p:ext uri="{BB962C8B-B14F-4D97-AF65-F5344CB8AC3E}">
        <p14:creationId xmlns:p14="http://schemas.microsoft.com/office/powerpoint/2010/main" val="355015524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p:spPr>
        <p:txBody>
          <a:bodyPr/>
          <a:lstStyle/>
          <a:p>
            <a:pPr defTabSz="938213"/>
            <a:fld id="{B0B54229-6C68-48A1-81DE-992CAC018B30}" type="datetime1">
              <a:rPr lang="en-US" smtClean="0"/>
              <a:pPr defTabSz="938213"/>
              <a:t>4/10/2018</a:t>
            </a:fld>
            <a:endParaRPr lang="en-US" smtClean="0"/>
          </a:p>
        </p:txBody>
      </p:sp>
      <p:sp>
        <p:nvSpPr>
          <p:cNvPr id="32771" name="Rectangle 13"/>
          <p:cNvSpPr>
            <a:spLocks noGrp="1" noChangeArrowheads="1"/>
          </p:cNvSpPr>
          <p:nvPr>
            <p:ph type="sldNum" sz="quarter" idx="5"/>
          </p:nvPr>
        </p:nvSpPr>
        <p:spPr>
          <a:noFill/>
        </p:spPr>
        <p:txBody>
          <a:bodyPr/>
          <a:lstStyle/>
          <a:p>
            <a:pPr defTabSz="938213"/>
            <a:fld id="{A6035308-9178-41C9-975D-AAB8E90C6B00}" type="slidenum">
              <a:rPr lang="en-US" smtClean="0"/>
              <a:pPr defTabSz="938213"/>
              <a:t>1</a:t>
            </a:fld>
            <a:endParaRPr lang="en-US"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endParaRPr lang="es-ES_tradnl" smtClean="0"/>
          </a:p>
        </p:txBody>
      </p:sp>
    </p:spTree>
    <p:extLst>
      <p:ext uri="{BB962C8B-B14F-4D97-AF65-F5344CB8AC3E}">
        <p14:creationId xmlns:p14="http://schemas.microsoft.com/office/powerpoint/2010/main" val="365510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fecha"/>
          <p:cNvSpPr>
            <a:spLocks noGrp="1"/>
          </p:cNvSpPr>
          <p:nvPr>
            <p:ph type="dt" idx="10"/>
          </p:nvPr>
        </p:nvSpPr>
        <p:spPr/>
        <p:txBody>
          <a:bodyPr/>
          <a:lstStyle/>
          <a:p>
            <a:pPr>
              <a:defRPr/>
            </a:pPr>
            <a:fld id="{A5D3E146-DFD3-49E0-9278-18E1705DBD9B}" type="datetime1">
              <a:rPr lang="en-US" smtClean="0"/>
              <a:pPr>
                <a:defRPr/>
              </a:pPr>
              <a:t>4/10/2018</a:t>
            </a:fld>
            <a:endParaRPr lang="en-US"/>
          </a:p>
        </p:txBody>
      </p:sp>
      <p:sp>
        <p:nvSpPr>
          <p:cNvPr id="5" name="4 Marcador de número de diapositiva"/>
          <p:cNvSpPr>
            <a:spLocks noGrp="1"/>
          </p:cNvSpPr>
          <p:nvPr>
            <p:ph type="sldNum" sz="quarter" idx="11"/>
          </p:nvPr>
        </p:nvSpPr>
        <p:spPr/>
        <p:txBody>
          <a:bodyPr/>
          <a:lstStyle/>
          <a:p>
            <a:pPr>
              <a:defRPr/>
            </a:pPr>
            <a:fld id="{FBC879E6-E795-4578-A298-B4D4FB9AEE6E}" type="slidenum">
              <a:rPr lang="en-US" smtClean="0"/>
              <a:pPr>
                <a:defRPr/>
              </a:pPr>
              <a:t>2</a:t>
            </a:fld>
            <a:endParaRPr lang="en-US"/>
          </a:p>
        </p:txBody>
      </p:sp>
    </p:spTree>
    <p:extLst>
      <p:ext uri="{BB962C8B-B14F-4D97-AF65-F5344CB8AC3E}">
        <p14:creationId xmlns:p14="http://schemas.microsoft.com/office/powerpoint/2010/main" val="9906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fecha"/>
          <p:cNvSpPr>
            <a:spLocks noGrp="1"/>
          </p:cNvSpPr>
          <p:nvPr>
            <p:ph type="dt" idx="10"/>
          </p:nvPr>
        </p:nvSpPr>
        <p:spPr/>
        <p:txBody>
          <a:bodyPr/>
          <a:lstStyle/>
          <a:p>
            <a:pPr>
              <a:defRPr/>
            </a:pPr>
            <a:fld id="{A5D3E146-DFD3-49E0-9278-18E1705DBD9B}" type="datetime1">
              <a:rPr lang="en-US" smtClean="0"/>
              <a:pPr>
                <a:defRPr/>
              </a:pPr>
              <a:t>4/10/2018</a:t>
            </a:fld>
            <a:endParaRPr lang="en-US"/>
          </a:p>
        </p:txBody>
      </p:sp>
      <p:sp>
        <p:nvSpPr>
          <p:cNvPr id="5" name="4 Marcador de número de diapositiva"/>
          <p:cNvSpPr>
            <a:spLocks noGrp="1"/>
          </p:cNvSpPr>
          <p:nvPr>
            <p:ph type="sldNum" sz="quarter" idx="11"/>
          </p:nvPr>
        </p:nvSpPr>
        <p:spPr/>
        <p:txBody>
          <a:bodyPr/>
          <a:lstStyle/>
          <a:p>
            <a:pPr>
              <a:defRPr/>
            </a:pPr>
            <a:fld id="{FBC879E6-E795-4578-A298-B4D4FB9AEE6E}" type="slidenum">
              <a:rPr lang="en-US" smtClean="0"/>
              <a:pPr>
                <a:defRPr/>
              </a:pPr>
              <a:t>3</a:t>
            </a:fld>
            <a:endParaRPr lang="en-US"/>
          </a:p>
        </p:txBody>
      </p:sp>
    </p:spTree>
    <p:extLst>
      <p:ext uri="{BB962C8B-B14F-4D97-AF65-F5344CB8AC3E}">
        <p14:creationId xmlns:p14="http://schemas.microsoft.com/office/powerpoint/2010/main" val="204315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fecha"/>
          <p:cNvSpPr>
            <a:spLocks noGrp="1"/>
          </p:cNvSpPr>
          <p:nvPr>
            <p:ph type="dt" idx="10"/>
          </p:nvPr>
        </p:nvSpPr>
        <p:spPr/>
        <p:txBody>
          <a:bodyPr/>
          <a:lstStyle/>
          <a:p>
            <a:pPr>
              <a:defRPr/>
            </a:pPr>
            <a:fld id="{A5D3E146-DFD3-49E0-9278-18E1705DBD9B}" type="datetime1">
              <a:rPr lang="en-US" smtClean="0"/>
              <a:pPr>
                <a:defRPr/>
              </a:pPr>
              <a:t>4/10/2018</a:t>
            </a:fld>
            <a:endParaRPr lang="en-US"/>
          </a:p>
        </p:txBody>
      </p:sp>
      <p:sp>
        <p:nvSpPr>
          <p:cNvPr id="5" name="4 Marcador de número de diapositiva"/>
          <p:cNvSpPr>
            <a:spLocks noGrp="1"/>
          </p:cNvSpPr>
          <p:nvPr>
            <p:ph type="sldNum" sz="quarter" idx="11"/>
          </p:nvPr>
        </p:nvSpPr>
        <p:spPr/>
        <p:txBody>
          <a:bodyPr/>
          <a:lstStyle/>
          <a:p>
            <a:pPr>
              <a:defRPr/>
            </a:pPr>
            <a:fld id="{FBC879E6-E795-4578-A298-B4D4FB9AEE6E}" type="slidenum">
              <a:rPr lang="en-US" smtClean="0"/>
              <a:pPr>
                <a:defRPr/>
              </a:pPr>
              <a:t>4</a:t>
            </a:fld>
            <a:endParaRPr lang="en-US"/>
          </a:p>
        </p:txBody>
      </p:sp>
    </p:spTree>
    <p:extLst>
      <p:ext uri="{BB962C8B-B14F-4D97-AF65-F5344CB8AC3E}">
        <p14:creationId xmlns:p14="http://schemas.microsoft.com/office/powerpoint/2010/main" val="323608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fecha"/>
          <p:cNvSpPr>
            <a:spLocks noGrp="1"/>
          </p:cNvSpPr>
          <p:nvPr>
            <p:ph type="dt" idx="10"/>
          </p:nvPr>
        </p:nvSpPr>
        <p:spPr/>
        <p:txBody>
          <a:bodyPr/>
          <a:lstStyle/>
          <a:p>
            <a:pPr>
              <a:defRPr/>
            </a:pPr>
            <a:fld id="{A5D3E146-DFD3-49E0-9278-18E1705DBD9B}" type="datetime1">
              <a:rPr lang="en-US" smtClean="0"/>
              <a:pPr>
                <a:defRPr/>
              </a:pPr>
              <a:t>4/10/2018</a:t>
            </a:fld>
            <a:endParaRPr lang="en-US"/>
          </a:p>
        </p:txBody>
      </p:sp>
      <p:sp>
        <p:nvSpPr>
          <p:cNvPr id="5" name="4 Marcador de número de diapositiva"/>
          <p:cNvSpPr>
            <a:spLocks noGrp="1"/>
          </p:cNvSpPr>
          <p:nvPr>
            <p:ph type="sldNum" sz="quarter" idx="11"/>
          </p:nvPr>
        </p:nvSpPr>
        <p:spPr/>
        <p:txBody>
          <a:bodyPr/>
          <a:lstStyle/>
          <a:p>
            <a:pPr>
              <a:defRPr/>
            </a:pPr>
            <a:fld id="{FBC879E6-E795-4578-A298-B4D4FB9AEE6E}" type="slidenum">
              <a:rPr lang="en-US" smtClean="0"/>
              <a:pPr>
                <a:defRPr/>
              </a:pPr>
              <a:t>5</a:t>
            </a:fld>
            <a:endParaRPr lang="en-US"/>
          </a:p>
        </p:txBody>
      </p:sp>
    </p:spTree>
    <p:extLst>
      <p:ext uri="{BB962C8B-B14F-4D97-AF65-F5344CB8AC3E}">
        <p14:creationId xmlns:p14="http://schemas.microsoft.com/office/powerpoint/2010/main" val="90078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p:spPr>
        <p:txBody>
          <a:bodyPr/>
          <a:lstStyle/>
          <a:p>
            <a:pPr defTabSz="938213"/>
            <a:fld id="{B0B54229-6C68-48A1-81DE-992CAC018B30}" type="datetime1">
              <a:rPr lang="en-US" smtClean="0"/>
              <a:pPr defTabSz="938213"/>
              <a:t>4/10/2018</a:t>
            </a:fld>
            <a:endParaRPr lang="en-US" smtClean="0"/>
          </a:p>
        </p:txBody>
      </p:sp>
      <p:sp>
        <p:nvSpPr>
          <p:cNvPr id="32771" name="Rectangle 13"/>
          <p:cNvSpPr>
            <a:spLocks noGrp="1" noChangeArrowheads="1"/>
          </p:cNvSpPr>
          <p:nvPr>
            <p:ph type="sldNum" sz="quarter" idx="5"/>
          </p:nvPr>
        </p:nvSpPr>
        <p:spPr>
          <a:noFill/>
        </p:spPr>
        <p:txBody>
          <a:bodyPr/>
          <a:lstStyle/>
          <a:p>
            <a:pPr defTabSz="938213"/>
            <a:fld id="{A6035308-9178-41C9-975D-AAB8E90C6B00}" type="slidenum">
              <a:rPr lang="en-US" smtClean="0"/>
              <a:pPr defTabSz="938213"/>
              <a:t>17</a:t>
            </a:fld>
            <a:endParaRPr lang="en-US"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endParaRPr lang="es-ES_tradnl" smtClean="0"/>
          </a:p>
        </p:txBody>
      </p:sp>
    </p:spTree>
    <p:extLst>
      <p:ext uri="{BB962C8B-B14F-4D97-AF65-F5344CB8AC3E}">
        <p14:creationId xmlns:p14="http://schemas.microsoft.com/office/powerpoint/2010/main" val="7842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6" name="Text Box 58"/>
          <p:cNvSpPr txBox="1">
            <a:spLocks noChangeArrowheads="1"/>
          </p:cNvSpPr>
          <p:nvPr userDrawn="1"/>
        </p:nvSpPr>
        <p:spPr bwMode="auto">
          <a:xfrm>
            <a:off x="357188" y="0"/>
            <a:ext cx="8429625" cy="366713"/>
          </a:xfrm>
          <a:prstGeom prst="rect">
            <a:avLst/>
          </a:prstGeom>
          <a:solidFill>
            <a:srgbClr val="0070C0"/>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a:defRPr kumimoji="1" sz="2000">
                <a:solidFill>
                  <a:schemeClr val="tx1"/>
                </a:solidFill>
                <a:latin typeface="Times New Roman" pitchFamily="18" charset="0"/>
              </a:defRPr>
            </a:lvl1pPr>
            <a:lvl2pPr marL="742950" indent="-285750">
              <a:defRPr kumimoji="1" sz="2000">
                <a:solidFill>
                  <a:schemeClr val="tx1"/>
                </a:solidFill>
                <a:latin typeface="Times New Roman" pitchFamily="18" charset="0"/>
              </a:defRPr>
            </a:lvl2pPr>
            <a:lvl3pPr marL="1143000" indent="-228600">
              <a:defRPr kumimoji="1" sz="2000">
                <a:solidFill>
                  <a:schemeClr val="tx1"/>
                </a:solidFill>
                <a:latin typeface="Times New Roman" pitchFamily="18" charset="0"/>
              </a:defRPr>
            </a:lvl3pPr>
            <a:lvl4pPr marL="1600200" indent="-228600">
              <a:defRPr kumimoji="1" sz="2000">
                <a:solidFill>
                  <a:schemeClr val="tx1"/>
                </a:solidFill>
                <a:latin typeface="Times New Roman" pitchFamily="18" charset="0"/>
              </a:defRPr>
            </a:lvl4pPr>
            <a:lvl5pPr marL="2057400" indent="-228600">
              <a:defRPr kumimoji="1" sz="2000">
                <a:solidFill>
                  <a:schemeClr val="tx1"/>
                </a:solidFill>
                <a:latin typeface="Times New Roman" pitchFamily="18" charset="0"/>
              </a:defRPr>
            </a:lvl5pPr>
            <a:lvl6pPr marL="2514600" indent="-228600" eaLnBrk="0" fontAlgn="base" hangingPunct="0">
              <a:spcBef>
                <a:spcPct val="0"/>
              </a:spcBef>
              <a:spcAft>
                <a:spcPct val="0"/>
              </a:spcAft>
              <a:defRPr kumimoji="1" sz="2000">
                <a:solidFill>
                  <a:schemeClr val="tx1"/>
                </a:solidFill>
                <a:latin typeface="Times New Roman" pitchFamily="18" charset="0"/>
              </a:defRPr>
            </a:lvl6pPr>
            <a:lvl7pPr marL="2971800" indent="-228600" eaLnBrk="0" fontAlgn="base" hangingPunct="0">
              <a:spcBef>
                <a:spcPct val="0"/>
              </a:spcBef>
              <a:spcAft>
                <a:spcPct val="0"/>
              </a:spcAft>
              <a:defRPr kumimoji="1" sz="2000">
                <a:solidFill>
                  <a:schemeClr val="tx1"/>
                </a:solidFill>
                <a:latin typeface="Times New Roman" pitchFamily="18" charset="0"/>
              </a:defRPr>
            </a:lvl7pPr>
            <a:lvl8pPr marL="3429000" indent="-228600" eaLnBrk="0" fontAlgn="base" hangingPunct="0">
              <a:spcBef>
                <a:spcPct val="0"/>
              </a:spcBef>
              <a:spcAft>
                <a:spcPct val="0"/>
              </a:spcAft>
              <a:defRPr kumimoji="1" sz="2000">
                <a:solidFill>
                  <a:schemeClr val="tx1"/>
                </a:solidFill>
                <a:latin typeface="Times New Roman" pitchFamily="18" charset="0"/>
              </a:defRPr>
            </a:lvl8pPr>
            <a:lvl9pPr marL="3886200" indent="-228600" eaLnBrk="0" fontAlgn="base" hangingPunct="0">
              <a:spcBef>
                <a:spcPct val="0"/>
              </a:spcBef>
              <a:spcAft>
                <a:spcPct val="0"/>
              </a:spcAft>
              <a:defRPr kumimoji="1" sz="2000">
                <a:solidFill>
                  <a:schemeClr val="tx1"/>
                </a:solidFill>
                <a:latin typeface="Times New Roman" pitchFamily="18" charset="0"/>
              </a:defRPr>
            </a:lvl9pPr>
          </a:lstStyle>
          <a:p>
            <a:pPr>
              <a:defRPr/>
            </a:pPr>
            <a:endParaRPr lang="es-CL" sz="1800" smtClean="0">
              <a:solidFill>
                <a:schemeClr val="bg1"/>
              </a:solidFill>
            </a:endParaRPr>
          </a:p>
        </p:txBody>
      </p:sp>
      <p:sp>
        <p:nvSpPr>
          <p:cNvPr id="7" name="Line 47"/>
          <p:cNvSpPr>
            <a:spLocks noChangeShapeType="1"/>
          </p:cNvSpPr>
          <p:nvPr userDrawn="1"/>
        </p:nvSpPr>
        <p:spPr bwMode="auto">
          <a:xfrm>
            <a:off x="0" y="-26988"/>
            <a:ext cx="9144000" cy="0"/>
          </a:xfrm>
          <a:prstGeom prst="line">
            <a:avLst/>
          </a:prstGeom>
          <a:noFill/>
          <a:ln w="57150">
            <a:solidFill>
              <a:srgbClr val="CC0000"/>
            </a:solidFill>
            <a:round/>
            <a:headEnd/>
            <a:tailEnd/>
          </a:ln>
        </p:spPr>
        <p:txBody>
          <a:bodyPr/>
          <a:lstStyle/>
          <a:p>
            <a:endParaRPr lang="es-CL"/>
          </a:p>
        </p:txBody>
      </p:sp>
      <p:sp>
        <p:nvSpPr>
          <p:cNvPr id="8" name="Line 46"/>
          <p:cNvSpPr>
            <a:spLocks noChangeShapeType="1"/>
          </p:cNvSpPr>
          <p:nvPr userDrawn="1"/>
        </p:nvSpPr>
        <p:spPr bwMode="auto">
          <a:xfrm>
            <a:off x="0" y="6884988"/>
            <a:ext cx="9144000" cy="0"/>
          </a:xfrm>
          <a:prstGeom prst="line">
            <a:avLst/>
          </a:prstGeom>
          <a:noFill/>
          <a:ln w="57150">
            <a:solidFill>
              <a:srgbClr val="CC0000"/>
            </a:solidFill>
            <a:round/>
            <a:headEnd/>
            <a:tailEnd/>
          </a:ln>
        </p:spPr>
        <p:txBody>
          <a:bodyPr/>
          <a:lstStyle/>
          <a:p>
            <a:endParaRPr lang="es-CL"/>
          </a:p>
        </p:txBody>
      </p:sp>
      <p:sp>
        <p:nvSpPr>
          <p:cNvPr id="9" name="8 Rectángulo"/>
          <p:cNvSpPr/>
          <p:nvPr userDrawn="1"/>
        </p:nvSpPr>
        <p:spPr bwMode="auto">
          <a:xfrm>
            <a:off x="8812213" y="0"/>
            <a:ext cx="331787" cy="6858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10" name="9 Rectángulo"/>
          <p:cNvSpPr/>
          <p:nvPr userDrawn="1"/>
        </p:nvSpPr>
        <p:spPr bwMode="auto">
          <a:xfrm>
            <a:off x="0" y="0"/>
            <a:ext cx="331788" cy="6858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s-ES"/>
          </a:p>
        </p:txBody>
      </p:sp>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60424" name="Rectangle 3"/>
          <p:cNvSpPr>
            <a:spLocks noGrp="1" noChangeArrowheads="1"/>
          </p:cNvSpPr>
          <p:nvPr>
            <p:ph type="subTitle" idx="1"/>
          </p:nvPr>
        </p:nvSpPr>
        <p:spPr>
          <a:xfrm>
            <a:off x="609600" y="2622550"/>
            <a:ext cx="6400800" cy="1752600"/>
          </a:xfrm>
        </p:spPr>
        <p:txBody>
          <a:bodyPr/>
          <a:lstStyle>
            <a:lvl1pPr marL="0" indent="0">
              <a:buFont typeface="Times" pitchFamily="18" charset="0"/>
              <a:buNone/>
              <a:defRPr>
                <a:solidFill>
                  <a:schemeClr val="bg1"/>
                </a:solidFill>
              </a:defRPr>
            </a:lvl1pPr>
          </a:lstStyle>
          <a:p>
            <a:r>
              <a:rPr lang="en-US"/>
              <a:t>Click to edit Master subtitle style</a:t>
            </a:r>
          </a:p>
        </p:txBody>
      </p:sp>
      <p:sp>
        <p:nvSpPr>
          <p:cNvPr id="60425" name="Rectangle 4"/>
          <p:cNvSpPr>
            <a:spLocks noGrp="1" noChangeArrowheads="1"/>
          </p:cNvSpPr>
          <p:nvPr>
            <p:ph type="ctrTitle"/>
          </p:nvPr>
        </p:nvSpPr>
        <p:spPr>
          <a:xfrm>
            <a:off x="609600" y="1058863"/>
            <a:ext cx="7772400" cy="1470025"/>
          </a:xfrm>
        </p:spPr>
        <p:txBody>
          <a:bodyPr/>
          <a:lstStyle>
            <a:lvl1pPr>
              <a:defRPr sz="3600">
                <a:solidFill>
                  <a:schemeClr val="bg1"/>
                </a:solidFill>
              </a:defRPr>
            </a:lvl1pPr>
          </a:lstStyle>
          <a:p>
            <a:r>
              <a:rPr lang="en-US"/>
              <a:t>Click to edit Master title style</a:t>
            </a:r>
          </a:p>
        </p:txBody>
      </p:sp>
      <p:sp>
        <p:nvSpPr>
          <p:cNvPr id="4" name="Rectangle 16"/>
          <p:cNvSpPr>
            <a:spLocks noGrp="1" noChangeArrowheads="1"/>
          </p:cNvSpPr>
          <p:nvPr>
            <p:ph type="ftr" sz="quarter" idx="10"/>
          </p:nvPr>
        </p:nvSpPr>
        <p:spPr/>
        <p:txBody>
          <a:bodyPr/>
          <a:lstStyle>
            <a:lvl1pPr defTabSz="914400">
              <a:defRPr kumimoji="1">
                <a:solidFill>
                  <a:srgbClr val="FFFFFF"/>
                </a:solidFill>
                <a:latin typeface="Times New Roman" pitchFamily="18" charset="0"/>
              </a:defRPr>
            </a:lvl1pPr>
          </a:lstStyle>
          <a:p>
            <a:pPr>
              <a:defRPr/>
            </a:pPr>
            <a:r>
              <a:rPr lang="en-US"/>
              <a:t>Title of Presentation</a:t>
            </a:r>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Título"/>
          <p:cNvSpPr>
            <a:spLocks noGrp="1"/>
          </p:cNvSpPr>
          <p:nvPr>
            <p:ph type="title"/>
          </p:nvPr>
        </p:nvSpPr>
        <p:spPr/>
        <p:txBody>
          <a:bodyPr/>
          <a:lstStyle/>
          <a:p>
            <a:r>
              <a:rPr lang="es-ES" smtClean="0"/>
              <a:t>Haga clic para modificar el estilo de título del patrón</a:t>
            </a:r>
            <a:endParaRPr lang="es-ES"/>
          </a:p>
        </p:txBody>
      </p:sp>
      <p:sp>
        <p:nvSpPr>
          <p:cNvPr id="4"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82613" y="1125538"/>
            <a:ext cx="4019550" cy="442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54563" y="1125538"/>
            <a:ext cx="4019550" cy="442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6238" y="274638"/>
            <a:ext cx="2047875" cy="52784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82613" y="274638"/>
            <a:ext cx="5991225" cy="5278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590550" y="274638"/>
            <a:ext cx="7918450" cy="601662"/>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582613" y="1125538"/>
            <a:ext cx="8191500" cy="4427537"/>
          </a:xfrm>
        </p:spPr>
        <p:txBody>
          <a:bodyPr/>
          <a:lstStyle/>
          <a:p>
            <a:pPr lvl="0"/>
            <a:endParaRPr lang="es-ES" noProof="0" smtClean="0"/>
          </a:p>
        </p:txBody>
      </p:sp>
      <p:sp>
        <p:nvSpPr>
          <p:cNvPr id="4" name="Rectangle 10"/>
          <p:cNvSpPr>
            <a:spLocks noGrp="1" noChangeArrowheads="1"/>
          </p:cNvSpPr>
          <p:nvPr>
            <p:ph type="ftr" sz="quarter" idx="10"/>
          </p:nvPr>
        </p:nvSpPr>
        <p:spPr/>
        <p:txBody>
          <a:bodyPr/>
          <a:lstStyle>
            <a:lvl1pPr defTabSz="914400">
              <a:defRPr kumimoji="1">
                <a:latin typeface="Times New Roman" pitchFamily="18" charset="0"/>
              </a:defRPr>
            </a:lvl1pPr>
          </a:lstStyle>
          <a:p>
            <a:pPr>
              <a:defRPr/>
            </a:pPr>
            <a:r>
              <a:rPr lang="en-US"/>
              <a:t>Title of Presentation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90550" y="274638"/>
            <a:ext cx="7918450" cy="601662"/>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582613" y="1125538"/>
            <a:ext cx="8191500" cy="4427537"/>
          </a:xfrm>
        </p:spPr>
        <p:txBody>
          <a:bodyPr/>
          <a:lstStyle/>
          <a:p>
            <a:pPr lvl="0"/>
            <a:endParaRPr lang="es-E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15" descr="00 fondo asach"/>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Lst>
  <p:txStyles>
    <p:titleStyle>
      <a:lvl1pPr algn="ctr" rtl="0" eaLnBrk="0" fontAlgn="base" hangingPunct="0">
        <a:lnSpc>
          <a:spcPct val="70000"/>
        </a:lnSpc>
        <a:spcBef>
          <a:spcPct val="0"/>
        </a:spcBef>
        <a:spcAft>
          <a:spcPct val="0"/>
        </a:spcAft>
        <a:defRPr kumimoji="1" sz="3200" b="1" u="sng">
          <a:solidFill>
            <a:schemeClr val="tx2"/>
          </a:solidFill>
          <a:latin typeface="+mj-lt"/>
          <a:ea typeface="+mj-ea"/>
          <a:cs typeface="+mj-cs"/>
        </a:defRPr>
      </a:lvl1pPr>
      <a:lvl2pPr algn="ctr" rtl="0" eaLnBrk="0" fontAlgn="base" hangingPunct="0">
        <a:lnSpc>
          <a:spcPct val="70000"/>
        </a:lnSpc>
        <a:spcBef>
          <a:spcPct val="0"/>
        </a:spcBef>
        <a:spcAft>
          <a:spcPct val="0"/>
        </a:spcAft>
        <a:defRPr kumimoji="1" sz="3200" b="1" u="sng">
          <a:solidFill>
            <a:schemeClr val="tx2"/>
          </a:solidFill>
          <a:latin typeface="Times New Roman" pitchFamily="18" charset="0"/>
        </a:defRPr>
      </a:lvl2pPr>
      <a:lvl3pPr algn="ctr" rtl="0" eaLnBrk="0" fontAlgn="base" hangingPunct="0">
        <a:lnSpc>
          <a:spcPct val="70000"/>
        </a:lnSpc>
        <a:spcBef>
          <a:spcPct val="0"/>
        </a:spcBef>
        <a:spcAft>
          <a:spcPct val="0"/>
        </a:spcAft>
        <a:defRPr kumimoji="1" sz="3200" b="1" u="sng">
          <a:solidFill>
            <a:schemeClr val="tx2"/>
          </a:solidFill>
          <a:latin typeface="Times New Roman" pitchFamily="18" charset="0"/>
        </a:defRPr>
      </a:lvl3pPr>
      <a:lvl4pPr algn="ctr" rtl="0" eaLnBrk="0" fontAlgn="base" hangingPunct="0">
        <a:lnSpc>
          <a:spcPct val="70000"/>
        </a:lnSpc>
        <a:spcBef>
          <a:spcPct val="0"/>
        </a:spcBef>
        <a:spcAft>
          <a:spcPct val="0"/>
        </a:spcAft>
        <a:defRPr kumimoji="1" sz="3200" b="1" u="sng">
          <a:solidFill>
            <a:schemeClr val="tx2"/>
          </a:solidFill>
          <a:latin typeface="Times New Roman" pitchFamily="18" charset="0"/>
        </a:defRPr>
      </a:lvl4pPr>
      <a:lvl5pPr algn="ctr" rtl="0" eaLnBrk="0" fontAlgn="base" hangingPunct="0">
        <a:lnSpc>
          <a:spcPct val="70000"/>
        </a:lnSpc>
        <a:spcBef>
          <a:spcPct val="0"/>
        </a:spcBef>
        <a:spcAft>
          <a:spcPct val="0"/>
        </a:spcAft>
        <a:defRPr kumimoji="1" sz="3200" b="1" u="sng">
          <a:solidFill>
            <a:schemeClr val="tx2"/>
          </a:solidFill>
          <a:latin typeface="Times New Roman" pitchFamily="18" charset="0"/>
        </a:defRPr>
      </a:lvl5pPr>
      <a:lvl6pPr marL="457200" algn="ctr" rtl="0" eaLnBrk="0" fontAlgn="base" hangingPunct="0">
        <a:lnSpc>
          <a:spcPct val="70000"/>
        </a:lnSpc>
        <a:spcBef>
          <a:spcPct val="0"/>
        </a:spcBef>
        <a:spcAft>
          <a:spcPct val="0"/>
        </a:spcAft>
        <a:defRPr kumimoji="1" sz="3200" b="1" u="sng">
          <a:solidFill>
            <a:schemeClr val="tx2"/>
          </a:solidFill>
          <a:latin typeface="Times New Roman" pitchFamily="18" charset="0"/>
        </a:defRPr>
      </a:lvl6pPr>
      <a:lvl7pPr marL="914400" algn="ctr" rtl="0" eaLnBrk="0" fontAlgn="base" hangingPunct="0">
        <a:lnSpc>
          <a:spcPct val="70000"/>
        </a:lnSpc>
        <a:spcBef>
          <a:spcPct val="0"/>
        </a:spcBef>
        <a:spcAft>
          <a:spcPct val="0"/>
        </a:spcAft>
        <a:defRPr kumimoji="1" sz="3200" b="1" u="sng">
          <a:solidFill>
            <a:schemeClr val="tx2"/>
          </a:solidFill>
          <a:latin typeface="Times New Roman" pitchFamily="18" charset="0"/>
        </a:defRPr>
      </a:lvl7pPr>
      <a:lvl8pPr marL="1371600" algn="ctr" rtl="0" eaLnBrk="0" fontAlgn="base" hangingPunct="0">
        <a:lnSpc>
          <a:spcPct val="70000"/>
        </a:lnSpc>
        <a:spcBef>
          <a:spcPct val="0"/>
        </a:spcBef>
        <a:spcAft>
          <a:spcPct val="0"/>
        </a:spcAft>
        <a:defRPr kumimoji="1" sz="3200" b="1" u="sng">
          <a:solidFill>
            <a:schemeClr val="tx2"/>
          </a:solidFill>
          <a:latin typeface="Times New Roman" pitchFamily="18" charset="0"/>
        </a:defRPr>
      </a:lvl8pPr>
      <a:lvl9pPr marL="1828800" algn="ctr" rtl="0" eaLnBrk="0" fontAlgn="base" hangingPunct="0">
        <a:lnSpc>
          <a:spcPct val="70000"/>
        </a:lnSpc>
        <a:spcBef>
          <a:spcPct val="0"/>
        </a:spcBef>
        <a:spcAft>
          <a:spcPct val="0"/>
        </a:spcAft>
        <a:defRPr kumimoji="1" sz="3200" b="1"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8" descr="Picture1"/>
          <p:cNvPicPr>
            <a:picLocks noChangeAspect="1" noChangeArrowheads="1"/>
          </p:cNvPicPr>
          <p:nvPr/>
        </p:nvPicPr>
        <p:blipFill>
          <a:blip r:embed="rId16" cstate="print"/>
          <a:srcRect t="90024"/>
          <a:stretch>
            <a:fillRect/>
          </a:stretch>
        </p:blipFill>
        <p:spPr bwMode="auto">
          <a:xfrm>
            <a:off x="0" y="6172200"/>
            <a:ext cx="9144000" cy="684213"/>
          </a:xfrm>
          <a:prstGeom prst="rect">
            <a:avLst/>
          </a:prstGeom>
          <a:noFill/>
          <a:ln w="9525">
            <a:noFill/>
            <a:miter lim="800000"/>
            <a:headEnd/>
            <a:tailEnd/>
          </a:ln>
        </p:spPr>
      </p:pic>
      <p:pic>
        <p:nvPicPr>
          <p:cNvPr id="2051" name="Picture 19" descr="nielsen_v"/>
          <p:cNvPicPr>
            <a:picLocks noChangeAspect="1" noChangeArrowheads="1"/>
          </p:cNvPicPr>
          <p:nvPr/>
        </p:nvPicPr>
        <p:blipFill>
          <a:blip r:embed="rId17" cstate="print"/>
          <a:srcRect/>
          <a:stretch>
            <a:fillRect/>
          </a:stretch>
        </p:blipFill>
        <p:spPr bwMode="auto">
          <a:xfrm>
            <a:off x="0" y="6437313"/>
            <a:ext cx="869950" cy="419100"/>
          </a:xfrm>
          <a:prstGeom prst="rect">
            <a:avLst/>
          </a:prstGeom>
          <a:noFill/>
          <a:ln w="9525">
            <a:noFill/>
            <a:miter lim="800000"/>
            <a:headEnd/>
            <a:tailEnd/>
          </a:ln>
        </p:spPr>
      </p:pic>
      <p:sp>
        <p:nvSpPr>
          <p:cNvPr id="2052" name="Rectangle 3"/>
          <p:cNvSpPr>
            <a:spLocks noGrp="1" noChangeArrowheads="1"/>
          </p:cNvSpPr>
          <p:nvPr>
            <p:ph type="body" idx="1"/>
          </p:nvPr>
        </p:nvSpPr>
        <p:spPr bwMode="auto">
          <a:xfrm>
            <a:off x="582613" y="1125538"/>
            <a:ext cx="8191500" cy="442753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 Fifth level</a:t>
            </a:r>
          </a:p>
        </p:txBody>
      </p:sp>
      <p:sp>
        <p:nvSpPr>
          <p:cNvPr id="2053" name="Rectangle 4"/>
          <p:cNvSpPr>
            <a:spLocks noGrp="1" noChangeArrowheads="1"/>
          </p:cNvSpPr>
          <p:nvPr>
            <p:ph type="title"/>
          </p:nvPr>
        </p:nvSpPr>
        <p:spPr bwMode="auto">
          <a:xfrm>
            <a:off x="590550" y="274638"/>
            <a:ext cx="7918450" cy="601662"/>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en-US" smtClean="0"/>
              <a:t>Click to edit Master title style</a:t>
            </a:r>
          </a:p>
        </p:txBody>
      </p:sp>
      <p:sp>
        <p:nvSpPr>
          <p:cNvPr id="2054" name="Oval 5"/>
          <p:cNvSpPr>
            <a:spLocks noChangeArrowheads="1"/>
          </p:cNvSpPr>
          <p:nvPr/>
        </p:nvSpPr>
        <p:spPr bwMode="auto">
          <a:xfrm>
            <a:off x="8640763" y="6197600"/>
            <a:ext cx="349250" cy="349250"/>
          </a:xfrm>
          <a:prstGeom prst="ellipse">
            <a:avLst/>
          </a:prstGeom>
          <a:solidFill>
            <a:srgbClr val="C0C0C0"/>
          </a:solidFill>
          <a:ln w="9525">
            <a:noFill/>
            <a:round/>
            <a:headEnd/>
            <a:tailEnd/>
          </a:ln>
        </p:spPr>
        <p:txBody>
          <a:bodyPr wrap="none" anchor="ctr"/>
          <a:lstStyle/>
          <a:p>
            <a:pPr algn="ctr" eaLnBrk="1" hangingPunct="1">
              <a:spcBef>
                <a:spcPct val="50000"/>
              </a:spcBef>
            </a:pPr>
            <a:fld id="{21694D5E-018B-4E2F-8E48-9B62E6DF451A}" type="slidenum">
              <a:rPr kumimoji="0" lang="en-US" sz="1200" b="1">
                <a:solidFill>
                  <a:srgbClr val="FFFFFF"/>
                </a:solidFill>
                <a:latin typeface="Arial" charset="0"/>
              </a:rPr>
              <a:pPr algn="ctr" eaLnBrk="1" hangingPunct="1">
                <a:spcBef>
                  <a:spcPct val="50000"/>
                </a:spcBef>
              </a:pPr>
              <a:t>‹Nº›</a:t>
            </a:fld>
            <a:endParaRPr kumimoji="0" lang="en-US" sz="1200" b="1">
              <a:solidFill>
                <a:srgbClr val="FFFFFF"/>
              </a:solidFill>
              <a:latin typeface="Arial" charset="0"/>
            </a:endParaRPr>
          </a:p>
        </p:txBody>
      </p:sp>
      <p:sp>
        <p:nvSpPr>
          <p:cNvPr id="1031" name="Text Box 4"/>
          <p:cNvSpPr txBox="1">
            <a:spLocks noChangeArrowheads="1"/>
          </p:cNvSpPr>
          <p:nvPr/>
        </p:nvSpPr>
        <p:spPr bwMode="auto">
          <a:xfrm>
            <a:off x="877888" y="6675438"/>
            <a:ext cx="4302125"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2" charset="-128"/>
              </a:defRPr>
            </a:lvl1pPr>
            <a:lvl2pPr marL="742950" indent="-285750" eaLnBrk="0" hangingPunct="0">
              <a:defRPr>
                <a:solidFill>
                  <a:schemeClr val="tx1"/>
                </a:solidFill>
                <a:latin typeface="Arial" charset="0"/>
                <a:ea typeface="ＭＳ Ｐゴシック" pitchFamily="2" charset="-128"/>
              </a:defRPr>
            </a:lvl2pPr>
            <a:lvl3pPr marL="1143000" indent="-228600" eaLnBrk="0" hangingPunct="0">
              <a:defRPr>
                <a:solidFill>
                  <a:schemeClr val="tx1"/>
                </a:solidFill>
                <a:latin typeface="Arial" charset="0"/>
                <a:ea typeface="ＭＳ Ｐゴシック" pitchFamily="2" charset="-128"/>
              </a:defRPr>
            </a:lvl3pPr>
            <a:lvl4pPr marL="1600200" indent="-228600" eaLnBrk="0" hangingPunct="0">
              <a:defRPr>
                <a:solidFill>
                  <a:schemeClr val="tx1"/>
                </a:solidFill>
                <a:latin typeface="Arial" charset="0"/>
                <a:ea typeface="ＭＳ Ｐゴシック" pitchFamily="2" charset="-128"/>
              </a:defRPr>
            </a:lvl4pPr>
            <a:lvl5pPr marL="2057400" indent="-228600" eaLnBrk="0" hangingPunct="0">
              <a:defRPr>
                <a:solidFill>
                  <a:schemeClr val="tx1"/>
                </a:solidFill>
                <a:latin typeface="Arial" charset="0"/>
                <a:ea typeface="ＭＳ Ｐゴシック" pitchFamily="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 charset="-128"/>
              </a:defRPr>
            </a:lvl9pPr>
          </a:lstStyle>
          <a:p>
            <a:pPr defTabSz="457200">
              <a:spcAft>
                <a:spcPts val="300"/>
              </a:spcAft>
              <a:defRPr/>
            </a:pPr>
            <a:r>
              <a:rPr kumimoji="0" lang="en-US" sz="600" smtClean="0">
                <a:solidFill>
                  <a:srgbClr val="7F7F7F"/>
                </a:solidFill>
              </a:rPr>
              <a:t>Copyright © 2012 The Nielsen Company. Confidential and proprietary.</a:t>
            </a:r>
          </a:p>
        </p:txBody>
      </p:sp>
      <p:sp>
        <p:nvSpPr>
          <p:cNvPr id="1034" name="Rectangle 10"/>
          <p:cNvSpPr>
            <a:spLocks noGrp="1" noChangeArrowheads="1"/>
          </p:cNvSpPr>
          <p:nvPr>
            <p:ph type="ftr" sz="quarter" idx="3"/>
          </p:nvPr>
        </p:nvSpPr>
        <p:spPr bwMode="auto">
          <a:xfrm>
            <a:off x="5943600" y="6565900"/>
            <a:ext cx="3048000" cy="261938"/>
          </a:xfrm>
          <a:prstGeom prst="rect">
            <a:avLst/>
          </a:prstGeom>
          <a:noFill/>
          <a:ln w="9525">
            <a:noFill/>
            <a:miter lim="800000"/>
            <a:headEnd/>
            <a:tailEnd/>
          </a:ln>
          <a:effectLst/>
        </p:spPr>
        <p:txBody>
          <a:bodyPr vert="horz" wrap="square" lIns="91426" tIns="45713" rIns="0" bIns="45713" numCol="1" anchor="b" anchorCtr="0" compatLnSpc="1">
            <a:prstTxWarp prst="textNoShape">
              <a:avLst/>
            </a:prstTxWarp>
            <a:spAutoFit/>
          </a:bodyPr>
          <a:lstStyle>
            <a:lvl1pPr algn="r" defTabSz="457200" eaLnBrk="0" hangingPunct="0">
              <a:spcBef>
                <a:spcPct val="50000"/>
              </a:spcBef>
              <a:defRPr kumimoji="0" sz="1100">
                <a:solidFill>
                  <a:srgbClr val="696969"/>
                </a:solidFill>
                <a:latin typeface="Arial" charset="0"/>
                <a:ea typeface="ＭＳ Ｐゴシック" pitchFamily="34" charset="-128"/>
              </a:defRPr>
            </a:lvl1pPr>
          </a:lstStyle>
          <a:p>
            <a:pPr>
              <a:defRPr/>
            </a:pPr>
            <a:r>
              <a:rPr lang="en-US"/>
              <a:t>Title of Presentation</a:t>
            </a: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3200">
          <a:solidFill>
            <a:srgbClr val="0082D1"/>
          </a:solidFill>
          <a:latin typeface="+mj-lt"/>
          <a:ea typeface="+mj-ea"/>
          <a:cs typeface="+mj-cs"/>
        </a:defRPr>
      </a:lvl1pPr>
      <a:lvl2pPr algn="l" rtl="0" eaLnBrk="0" fontAlgn="base" hangingPunct="0">
        <a:lnSpc>
          <a:spcPct val="95000"/>
        </a:lnSpc>
        <a:spcBef>
          <a:spcPct val="0"/>
        </a:spcBef>
        <a:spcAft>
          <a:spcPct val="0"/>
        </a:spcAft>
        <a:defRPr sz="3200">
          <a:solidFill>
            <a:srgbClr val="0082D1"/>
          </a:solidFill>
          <a:latin typeface="Arial" charset="0"/>
          <a:ea typeface="ＭＳ Ｐゴシック" pitchFamily="34" charset="-128"/>
        </a:defRPr>
      </a:lvl2pPr>
      <a:lvl3pPr algn="l" rtl="0" eaLnBrk="0" fontAlgn="base" hangingPunct="0">
        <a:lnSpc>
          <a:spcPct val="95000"/>
        </a:lnSpc>
        <a:spcBef>
          <a:spcPct val="0"/>
        </a:spcBef>
        <a:spcAft>
          <a:spcPct val="0"/>
        </a:spcAft>
        <a:defRPr sz="3200">
          <a:solidFill>
            <a:srgbClr val="0082D1"/>
          </a:solidFill>
          <a:latin typeface="Arial" charset="0"/>
          <a:ea typeface="ＭＳ Ｐゴシック" pitchFamily="34" charset="-128"/>
        </a:defRPr>
      </a:lvl3pPr>
      <a:lvl4pPr algn="l" rtl="0" eaLnBrk="0" fontAlgn="base" hangingPunct="0">
        <a:lnSpc>
          <a:spcPct val="95000"/>
        </a:lnSpc>
        <a:spcBef>
          <a:spcPct val="0"/>
        </a:spcBef>
        <a:spcAft>
          <a:spcPct val="0"/>
        </a:spcAft>
        <a:defRPr sz="3200">
          <a:solidFill>
            <a:srgbClr val="0082D1"/>
          </a:solidFill>
          <a:latin typeface="Arial" charset="0"/>
          <a:ea typeface="ＭＳ Ｐゴシック" pitchFamily="34" charset="-128"/>
        </a:defRPr>
      </a:lvl4pPr>
      <a:lvl5pPr algn="l" rtl="0" eaLnBrk="0" fontAlgn="base" hangingPunct="0">
        <a:lnSpc>
          <a:spcPct val="95000"/>
        </a:lnSpc>
        <a:spcBef>
          <a:spcPct val="0"/>
        </a:spcBef>
        <a:spcAft>
          <a:spcPct val="0"/>
        </a:spcAft>
        <a:defRPr sz="3200">
          <a:solidFill>
            <a:srgbClr val="0082D1"/>
          </a:solidFill>
          <a:latin typeface="Arial" charset="0"/>
          <a:ea typeface="ＭＳ Ｐゴシック" pitchFamily="34" charset="-128"/>
        </a:defRPr>
      </a:lvl5pPr>
      <a:lvl6pPr marL="457200" algn="l" rtl="0" fontAlgn="base">
        <a:lnSpc>
          <a:spcPct val="95000"/>
        </a:lnSpc>
        <a:spcBef>
          <a:spcPct val="0"/>
        </a:spcBef>
        <a:spcAft>
          <a:spcPct val="0"/>
        </a:spcAft>
        <a:defRPr sz="3200">
          <a:solidFill>
            <a:srgbClr val="0082D1"/>
          </a:solidFill>
          <a:latin typeface="Arial" charset="0"/>
          <a:ea typeface="ＭＳ Ｐゴシック" pitchFamily="34" charset="-128"/>
        </a:defRPr>
      </a:lvl6pPr>
      <a:lvl7pPr marL="914400" algn="l" rtl="0" fontAlgn="base">
        <a:lnSpc>
          <a:spcPct val="95000"/>
        </a:lnSpc>
        <a:spcBef>
          <a:spcPct val="0"/>
        </a:spcBef>
        <a:spcAft>
          <a:spcPct val="0"/>
        </a:spcAft>
        <a:defRPr sz="3200">
          <a:solidFill>
            <a:srgbClr val="0082D1"/>
          </a:solidFill>
          <a:latin typeface="Arial" charset="0"/>
          <a:ea typeface="ＭＳ Ｐゴシック" pitchFamily="34" charset="-128"/>
        </a:defRPr>
      </a:lvl7pPr>
      <a:lvl8pPr marL="1371600" algn="l" rtl="0" fontAlgn="base">
        <a:lnSpc>
          <a:spcPct val="95000"/>
        </a:lnSpc>
        <a:spcBef>
          <a:spcPct val="0"/>
        </a:spcBef>
        <a:spcAft>
          <a:spcPct val="0"/>
        </a:spcAft>
        <a:defRPr sz="3200">
          <a:solidFill>
            <a:srgbClr val="0082D1"/>
          </a:solidFill>
          <a:latin typeface="Arial" charset="0"/>
          <a:ea typeface="ＭＳ Ｐゴシック" pitchFamily="34" charset="-128"/>
        </a:defRPr>
      </a:lvl8pPr>
      <a:lvl9pPr marL="1828800" algn="l" rtl="0" fontAlgn="base">
        <a:lnSpc>
          <a:spcPct val="95000"/>
        </a:lnSpc>
        <a:spcBef>
          <a:spcPct val="0"/>
        </a:spcBef>
        <a:spcAft>
          <a:spcPct val="0"/>
        </a:spcAft>
        <a:defRPr sz="3200">
          <a:solidFill>
            <a:srgbClr val="0082D1"/>
          </a:solidFill>
          <a:latin typeface="Arial" charset="0"/>
          <a:ea typeface="ＭＳ Ｐゴシック" pitchFamily="34" charset="-128"/>
        </a:defRPr>
      </a:lvl9pPr>
    </p:titleStyle>
    <p:bodyStyle>
      <a:lvl1pPr marL="169863" indent="-169863" algn="l" rtl="0" eaLnBrk="0" fontAlgn="base" hangingPunct="0">
        <a:spcBef>
          <a:spcPct val="0"/>
        </a:spcBef>
        <a:spcAft>
          <a:spcPct val="0"/>
        </a:spcAft>
        <a:buClr>
          <a:srgbClr val="0082D1"/>
        </a:buClr>
        <a:buFont typeface="Times" pitchFamily="18" charset="0"/>
        <a:buChar char="•"/>
        <a:defRPr sz="2400">
          <a:solidFill>
            <a:schemeClr val="tx1"/>
          </a:solidFill>
          <a:latin typeface="+mn-lt"/>
          <a:ea typeface="+mn-ea"/>
          <a:cs typeface="+mn-cs"/>
        </a:defRPr>
      </a:lvl1pPr>
      <a:lvl2pPr marL="455613" indent="-171450" algn="l" rtl="0" eaLnBrk="0" fontAlgn="base" hangingPunct="0">
        <a:spcBef>
          <a:spcPct val="0"/>
        </a:spcBef>
        <a:spcAft>
          <a:spcPct val="0"/>
        </a:spcAft>
        <a:buClr>
          <a:srgbClr val="0082D1"/>
        </a:buClr>
        <a:buFont typeface="Times" pitchFamily="18" charset="0"/>
        <a:buChar char="–"/>
        <a:defRPr sz="2000">
          <a:solidFill>
            <a:schemeClr val="tx1"/>
          </a:solidFill>
          <a:latin typeface="+mn-lt"/>
          <a:ea typeface="+mn-ea"/>
        </a:defRPr>
      </a:lvl2pPr>
      <a:lvl3pPr marL="747713" indent="-177800" algn="l" rtl="0" eaLnBrk="0" fontAlgn="base" hangingPunct="0">
        <a:spcBef>
          <a:spcPct val="0"/>
        </a:spcBef>
        <a:spcAft>
          <a:spcPct val="0"/>
        </a:spcAft>
        <a:buClr>
          <a:srgbClr val="0082D1"/>
        </a:buClr>
        <a:buFont typeface="Times" pitchFamily="18" charset="0"/>
        <a:buChar char="–"/>
        <a:defRPr sz="1900">
          <a:solidFill>
            <a:schemeClr val="tx1"/>
          </a:solidFill>
          <a:latin typeface="+mn-lt"/>
          <a:ea typeface="+mn-ea"/>
        </a:defRPr>
      </a:lvl3pPr>
      <a:lvl4pPr marL="1033463" indent="-171450" algn="l" rtl="0" eaLnBrk="0" fontAlgn="base" hangingPunct="0">
        <a:spcBef>
          <a:spcPct val="0"/>
        </a:spcBef>
        <a:spcAft>
          <a:spcPct val="0"/>
        </a:spcAft>
        <a:buClr>
          <a:srgbClr val="0082D1"/>
        </a:buClr>
        <a:buFont typeface="Times" pitchFamily="18" charset="0"/>
        <a:buChar char="–"/>
        <a:defRPr sz="1700">
          <a:solidFill>
            <a:schemeClr val="tx1"/>
          </a:solidFill>
          <a:latin typeface="+mn-lt"/>
          <a:ea typeface="+mn-ea"/>
        </a:defRPr>
      </a:lvl4pPr>
      <a:lvl5pPr marL="1260475" indent="-112713" algn="l" rtl="0" eaLnBrk="0" fontAlgn="base" hangingPunct="0">
        <a:spcBef>
          <a:spcPct val="0"/>
        </a:spcBef>
        <a:spcAft>
          <a:spcPct val="0"/>
        </a:spcAft>
        <a:buClr>
          <a:srgbClr val="0082D1"/>
        </a:buClr>
        <a:buFont typeface="Times" pitchFamily="18" charset="0"/>
        <a:buChar char="•"/>
        <a:defRPr sz="1600">
          <a:solidFill>
            <a:schemeClr val="tx1"/>
          </a:solidFill>
          <a:latin typeface="+mn-lt"/>
          <a:ea typeface="+mn-ea"/>
        </a:defRPr>
      </a:lvl5pPr>
      <a:lvl6pPr marL="1717675" indent="-112713" algn="l" rtl="0" fontAlgn="base">
        <a:spcBef>
          <a:spcPct val="0"/>
        </a:spcBef>
        <a:spcAft>
          <a:spcPct val="0"/>
        </a:spcAft>
        <a:buClr>
          <a:srgbClr val="0082D1"/>
        </a:buClr>
        <a:buFont typeface="Times" pitchFamily="18" charset="0"/>
        <a:buChar char="•"/>
        <a:defRPr sz="1600">
          <a:solidFill>
            <a:schemeClr val="tx1"/>
          </a:solidFill>
          <a:latin typeface="+mn-lt"/>
          <a:ea typeface="+mn-ea"/>
        </a:defRPr>
      </a:lvl6pPr>
      <a:lvl7pPr marL="2174875" indent="-112713" algn="l" rtl="0" fontAlgn="base">
        <a:spcBef>
          <a:spcPct val="0"/>
        </a:spcBef>
        <a:spcAft>
          <a:spcPct val="0"/>
        </a:spcAft>
        <a:buClr>
          <a:srgbClr val="0082D1"/>
        </a:buClr>
        <a:buFont typeface="Times" pitchFamily="18" charset="0"/>
        <a:buChar char="•"/>
        <a:defRPr sz="1600">
          <a:solidFill>
            <a:schemeClr val="tx1"/>
          </a:solidFill>
          <a:latin typeface="+mn-lt"/>
          <a:ea typeface="+mn-ea"/>
        </a:defRPr>
      </a:lvl7pPr>
      <a:lvl8pPr marL="2632075" indent="-112713" algn="l" rtl="0" fontAlgn="base">
        <a:spcBef>
          <a:spcPct val="0"/>
        </a:spcBef>
        <a:spcAft>
          <a:spcPct val="0"/>
        </a:spcAft>
        <a:buClr>
          <a:srgbClr val="0082D1"/>
        </a:buClr>
        <a:buFont typeface="Times" pitchFamily="18" charset="0"/>
        <a:buChar char="•"/>
        <a:defRPr sz="1600">
          <a:solidFill>
            <a:schemeClr val="tx1"/>
          </a:solidFill>
          <a:latin typeface="+mn-lt"/>
          <a:ea typeface="+mn-ea"/>
        </a:defRPr>
      </a:lvl8pPr>
      <a:lvl9pPr marL="3089275" indent="-112713" algn="l" rtl="0" fontAlgn="base">
        <a:spcBef>
          <a:spcPct val="0"/>
        </a:spcBef>
        <a:spcAft>
          <a:spcPct val="0"/>
        </a:spcAft>
        <a:buClr>
          <a:srgbClr val="0082D1"/>
        </a:buClr>
        <a:buFont typeface="Times" pitchFamily="18" charset="0"/>
        <a:buChar char="•"/>
        <a:defRPr sz="16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upermercadosdechile.c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upermercadosdechile.cl/"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hyperlink" Target="http://www.supermercadosdechile.c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hyperlink" Target="http://www.supermercadosdechile.c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hyperlink" Target="http://www.supermercadosdechile.cl/"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hyperlink" Target="http://www.superemercadosdechile.cl)/"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5842000" y="58738"/>
            <a:ext cx="3290888" cy="265112"/>
          </a:xfrm>
          <a:noFill/>
          <a:ln>
            <a:miter lim="800000"/>
            <a:headEnd/>
            <a:tailEnd/>
          </a:ln>
        </p:spPr>
        <p:txBody>
          <a:bodyPr vert="horz" wrap="square" lIns="91440" tIns="45720" rIns="91440" bIns="45720" numCol="1" anchor="t" anchorCtr="0" compatLnSpc="1">
            <a:prstTxWarp prst="textNoShape">
              <a:avLst/>
            </a:prstTxWarp>
            <a:spAutoFit/>
          </a:bodyPr>
          <a:lstStyle/>
          <a:p>
            <a:pPr algn="r"/>
            <a:r>
              <a:rPr lang="es-ES" sz="1600" b="0" u="none" smtClean="0">
                <a:solidFill>
                  <a:schemeClr val="bg1"/>
                </a:solidFill>
                <a:latin typeface="Arial" charset="0"/>
              </a:rPr>
              <a:t>Supermercados de Chile  A. G.</a:t>
            </a:r>
            <a:endParaRPr lang="es-ES" sz="1600" b="0" smtClean="0">
              <a:solidFill>
                <a:schemeClr val="bg1"/>
              </a:solidFill>
              <a:latin typeface="Arial" charset="0"/>
            </a:endParaRPr>
          </a:p>
        </p:txBody>
      </p:sp>
      <p:sp>
        <p:nvSpPr>
          <p:cNvPr id="19459" name="Line 9"/>
          <p:cNvSpPr>
            <a:spLocks noChangeShapeType="1"/>
          </p:cNvSpPr>
          <p:nvPr/>
        </p:nvSpPr>
        <p:spPr bwMode="auto">
          <a:xfrm flipH="1">
            <a:off x="0" y="304800"/>
            <a:ext cx="9144000" cy="0"/>
          </a:xfrm>
          <a:prstGeom prst="line">
            <a:avLst/>
          </a:prstGeom>
          <a:noFill/>
          <a:ln w="9525">
            <a:solidFill>
              <a:schemeClr val="bg1"/>
            </a:solidFill>
            <a:round/>
            <a:headEnd/>
            <a:tailEnd/>
          </a:ln>
        </p:spPr>
        <p:txBody>
          <a:bodyPr wrap="none" anchor="ctr"/>
          <a:lstStyle/>
          <a:p>
            <a:endParaRPr lang="es-CL"/>
          </a:p>
        </p:txBody>
      </p:sp>
      <p:pic>
        <p:nvPicPr>
          <p:cNvPr id="19460" name="Picture 11" descr="C:\Documents and Settings\Patricio\Escritorio\asach_\imagenes\nuevo_logo_ch.jpg"/>
          <p:cNvPicPr>
            <a:picLocks noChangeAspect="1" noChangeArrowheads="1"/>
          </p:cNvPicPr>
          <p:nvPr/>
        </p:nvPicPr>
        <p:blipFill>
          <a:blip r:embed="rId3" cstate="print"/>
          <a:srcRect/>
          <a:stretch>
            <a:fillRect/>
          </a:stretch>
        </p:blipFill>
        <p:spPr bwMode="auto">
          <a:xfrm>
            <a:off x="2594114" y="1036084"/>
            <a:ext cx="3087046" cy="602404"/>
          </a:xfrm>
          <a:prstGeom prst="rect">
            <a:avLst/>
          </a:prstGeom>
          <a:noFill/>
          <a:ln w="9525">
            <a:noFill/>
            <a:miter lim="800000"/>
            <a:headEnd/>
            <a:tailEnd/>
          </a:ln>
        </p:spPr>
      </p:pic>
      <p:sp>
        <p:nvSpPr>
          <p:cNvPr id="19462" name="9 CuadroTexto"/>
          <p:cNvSpPr txBox="1">
            <a:spLocks noChangeArrowheads="1"/>
          </p:cNvSpPr>
          <p:nvPr/>
        </p:nvSpPr>
        <p:spPr bwMode="auto">
          <a:xfrm>
            <a:off x="2811614" y="4232238"/>
            <a:ext cx="3520772" cy="2369880"/>
          </a:xfrm>
          <a:prstGeom prst="rect">
            <a:avLst/>
          </a:prstGeom>
          <a:noFill/>
          <a:ln w="9525">
            <a:noFill/>
            <a:miter lim="800000"/>
            <a:headEnd/>
            <a:tailEnd/>
          </a:ln>
        </p:spPr>
        <p:txBody>
          <a:bodyPr wrap="none">
            <a:spAutoFit/>
          </a:bodyPr>
          <a:lstStyle/>
          <a:p>
            <a:pPr algn="ctr"/>
            <a:r>
              <a:rPr lang="es-CL" b="1" dirty="0" smtClean="0">
                <a:solidFill>
                  <a:schemeClr val="tx2">
                    <a:lumMod val="75000"/>
                  </a:schemeClr>
                </a:solidFill>
                <a:latin typeface="Trebuchet MS" pitchFamily="34" charset="0"/>
              </a:rPr>
              <a:t>Catalina Mertz</a:t>
            </a:r>
            <a:endParaRPr lang="es-CL" sz="3200" b="1" dirty="0" smtClean="0">
              <a:solidFill>
                <a:schemeClr val="tx2">
                  <a:lumMod val="75000"/>
                </a:schemeClr>
              </a:solidFill>
              <a:latin typeface="Trebuchet MS" pitchFamily="34" charset="0"/>
            </a:endParaRPr>
          </a:p>
          <a:p>
            <a:pPr algn="ctr"/>
            <a:endParaRPr lang="es-CL" sz="1600" b="1" i="1" dirty="0" smtClean="0">
              <a:solidFill>
                <a:schemeClr val="tx2">
                  <a:lumMod val="75000"/>
                </a:schemeClr>
              </a:solidFill>
              <a:latin typeface="Trebuchet MS" pitchFamily="34" charset="0"/>
            </a:endParaRPr>
          </a:p>
          <a:p>
            <a:pPr algn="ctr"/>
            <a:r>
              <a:rPr lang="es-CL" dirty="0" smtClean="0">
                <a:solidFill>
                  <a:schemeClr val="tx2">
                    <a:lumMod val="75000"/>
                  </a:schemeClr>
                </a:solidFill>
                <a:latin typeface="Trebuchet MS" pitchFamily="34" charset="0"/>
              </a:rPr>
              <a:t>Presidente</a:t>
            </a:r>
            <a:endParaRPr lang="es-CL" dirty="0">
              <a:solidFill>
                <a:schemeClr val="tx2">
                  <a:lumMod val="75000"/>
                </a:schemeClr>
              </a:solidFill>
              <a:latin typeface="Trebuchet MS" pitchFamily="34" charset="0"/>
            </a:endParaRPr>
          </a:p>
          <a:p>
            <a:pPr algn="ctr"/>
            <a:r>
              <a:rPr lang="es-CL" dirty="0">
                <a:solidFill>
                  <a:schemeClr val="tx2">
                    <a:lumMod val="75000"/>
                  </a:schemeClr>
                </a:solidFill>
                <a:latin typeface="Trebuchet MS" pitchFamily="34" charset="0"/>
              </a:rPr>
              <a:t>Supermercados de Chile A.G.</a:t>
            </a:r>
          </a:p>
          <a:p>
            <a:pPr algn="ctr"/>
            <a:endParaRPr lang="es-CL" dirty="0" smtClean="0">
              <a:solidFill>
                <a:schemeClr val="tx2">
                  <a:lumMod val="75000"/>
                </a:schemeClr>
              </a:solidFill>
              <a:latin typeface="Trebuchet MS" pitchFamily="34" charset="0"/>
            </a:endParaRPr>
          </a:p>
          <a:p>
            <a:pPr algn="ctr"/>
            <a:r>
              <a:rPr lang="es-CL" sz="1600" i="1" dirty="0" smtClean="0">
                <a:solidFill>
                  <a:schemeClr val="tx2">
                    <a:lumMod val="75000"/>
                  </a:schemeClr>
                </a:solidFill>
                <a:latin typeface="Trebuchet MS" pitchFamily="34" charset="0"/>
              </a:rPr>
              <a:t>www.supermercadosdechile.cl</a:t>
            </a:r>
          </a:p>
          <a:p>
            <a:pPr algn="ctr"/>
            <a:endParaRPr lang="es-CL" sz="1600" dirty="0" smtClean="0">
              <a:solidFill>
                <a:schemeClr val="tx2">
                  <a:lumMod val="75000"/>
                </a:schemeClr>
              </a:solidFill>
              <a:latin typeface="Trebuchet MS" pitchFamily="34" charset="0"/>
            </a:endParaRPr>
          </a:p>
          <a:p>
            <a:pPr algn="ctr"/>
            <a:r>
              <a:rPr lang="es-CL" sz="1800" dirty="0" smtClean="0">
                <a:solidFill>
                  <a:schemeClr val="tx2">
                    <a:lumMod val="75000"/>
                  </a:schemeClr>
                </a:solidFill>
                <a:latin typeface="Trebuchet MS" pitchFamily="34" charset="0"/>
              </a:rPr>
              <a:t>28 de noviembre de 2017</a:t>
            </a:r>
            <a:endParaRPr lang="es-CL" sz="1800" dirty="0">
              <a:solidFill>
                <a:schemeClr val="tx2">
                  <a:lumMod val="75000"/>
                </a:schemeClr>
              </a:solidFill>
              <a:latin typeface="Trebuchet MS" pitchFamily="34" charset="0"/>
            </a:endParaRPr>
          </a:p>
        </p:txBody>
      </p:sp>
      <p:sp>
        <p:nvSpPr>
          <p:cNvPr id="19463" name="Line 47"/>
          <p:cNvSpPr>
            <a:spLocks noChangeShapeType="1"/>
          </p:cNvSpPr>
          <p:nvPr/>
        </p:nvSpPr>
        <p:spPr bwMode="auto">
          <a:xfrm>
            <a:off x="0" y="0"/>
            <a:ext cx="9144000" cy="0"/>
          </a:xfrm>
          <a:prstGeom prst="line">
            <a:avLst/>
          </a:prstGeom>
          <a:noFill/>
          <a:ln w="57150">
            <a:solidFill>
              <a:srgbClr val="CC0000"/>
            </a:solidFill>
            <a:round/>
            <a:headEnd/>
            <a:tailEnd/>
          </a:ln>
        </p:spPr>
        <p:txBody>
          <a:bodyPr/>
          <a:lstStyle/>
          <a:p>
            <a:endParaRPr lang="es-CL"/>
          </a:p>
        </p:txBody>
      </p:sp>
      <p:sp>
        <p:nvSpPr>
          <p:cNvPr id="19464" name="Line 46"/>
          <p:cNvSpPr>
            <a:spLocks noChangeShapeType="1"/>
          </p:cNvSpPr>
          <p:nvPr/>
        </p:nvSpPr>
        <p:spPr bwMode="auto">
          <a:xfrm flipV="1">
            <a:off x="0" y="6858000"/>
            <a:ext cx="9144000" cy="26988"/>
          </a:xfrm>
          <a:prstGeom prst="line">
            <a:avLst/>
          </a:prstGeom>
          <a:noFill/>
          <a:ln w="57150">
            <a:solidFill>
              <a:srgbClr val="CC0000"/>
            </a:solidFill>
            <a:round/>
            <a:headEnd/>
            <a:tailEnd/>
          </a:ln>
        </p:spPr>
        <p:txBody>
          <a:bodyPr/>
          <a:lstStyle/>
          <a:p>
            <a:endParaRPr lang="es-CL"/>
          </a:p>
        </p:txBody>
      </p:sp>
      <p:sp>
        <p:nvSpPr>
          <p:cNvPr id="12" name="11 Rectángulo"/>
          <p:cNvSpPr/>
          <p:nvPr/>
        </p:nvSpPr>
        <p:spPr bwMode="auto">
          <a:xfrm>
            <a:off x="0" y="2369771"/>
            <a:ext cx="9144000" cy="1498600"/>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CL" sz="2000" b="0" i="0" u="none" strike="noStrike" cap="none" normalizeH="0" baseline="0" smtClean="0">
              <a:ln>
                <a:noFill/>
              </a:ln>
              <a:solidFill>
                <a:schemeClr val="tx1"/>
              </a:solidFill>
              <a:effectLst/>
              <a:latin typeface="Times New Roman" pitchFamily="18" charset="0"/>
            </a:endParaRPr>
          </a:p>
        </p:txBody>
      </p:sp>
      <p:sp>
        <p:nvSpPr>
          <p:cNvPr id="19461" name="8 CuadroTexto"/>
          <p:cNvSpPr txBox="1">
            <a:spLocks noChangeArrowheads="1"/>
          </p:cNvSpPr>
          <p:nvPr/>
        </p:nvSpPr>
        <p:spPr bwMode="auto">
          <a:xfrm>
            <a:off x="349913" y="2331987"/>
            <a:ext cx="8444173" cy="1569660"/>
          </a:xfrm>
          <a:prstGeom prst="rect">
            <a:avLst/>
          </a:prstGeom>
          <a:noFill/>
          <a:ln w="9525">
            <a:noFill/>
            <a:miter lim="800000"/>
            <a:headEnd/>
            <a:tailEnd/>
          </a:ln>
        </p:spPr>
        <p:txBody>
          <a:bodyPr wrap="square">
            <a:spAutoFit/>
          </a:bodyPr>
          <a:lstStyle/>
          <a:p>
            <a:pPr algn="ctr"/>
            <a:r>
              <a:rPr lang="es-CL" sz="3200" b="1" dirty="0" smtClean="0">
                <a:solidFill>
                  <a:schemeClr val="bg1"/>
                </a:solidFill>
                <a:latin typeface="Trebuchet MS" pitchFamily="34" charset="0"/>
              </a:rPr>
              <a:t>Comentarios al proyecto de ley que regula el uso de plásticos desechables de un solo uso, Boletín 10.054-12</a:t>
            </a:r>
            <a:endParaRPr lang="es-CL" sz="4000" b="1" dirty="0">
              <a:solidFill>
                <a:schemeClr val="bg1"/>
              </a:solidFill>
              <a:latin typeface="Trebuchet MS" pitchFamily="34" charset="0"/>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4. Conclusiones Estudio sobre bolsas blásticas*</a:t>
            </a:r>
            <a:endParaRPr lang="es-CL" dirty="0">
              <a:solidFill>
                <a:schemeClr val="bg1"/>
              </a:solidFill>
            </a:endParaRPr>
          </a:p>
        </p:txBody>
      </p:sp>
      <p:sp>
        <p:nvSpPr>
          <p:cNvPr id="11" name="TextBox 10"/>
          <p:cNvSpPr txBox="1"/>
          <p:nvPr/>
        </p:nvSpPr>
        <p:spPr>
          <a:xfrm>
            <a:off x="29835" y="6437536"/>
            <a:ext cx="7375676" cy="400110"/>
          </a:xfrm>
          <a:prstGeom prst="rect">
            <a:avLst/>
          </a:prstGeom>
          <a:noFill/>
        </p:spPr>
        <p:txBody>
          <a:bodyPr wrap="square" rtlCol="0">
            <a:spAutoFit/>
          </a:bodyPr>
          <a:lstStyle/>
          <a:p>
            <a:r>
              <a:rPr lang="es-ES_tradnl" sz="1000" dirty="0">
                <a:solidFill>
                  <a:srgbClr val="333333"/>
                </a:solidFill>
                <a:latin typeface="Calibri" charset="0"/>
                <a:ea typeface="Calibri" charset="0"/>
                <a:cs typeface="Calibri" charset="0"/>
              </a:rPr>
              <a:t>* </a:t>
            </a:r>
            <a:r>
              <a:rPr lang="es-ES_tradnl" sz="1000" dirty="0" smtClean="0">
                <a:solidFill>
                  <a:srgbClr val="333333"/>
                </a:solidFill>
                <a:latin typeface="Calibri" charset="0"/>
                <a:ea typeface="Calibri" charset="0"/>
                <a:cs typeface="Calibri" charset="0"/>
              </a:rPr>
              <a:t>Regenerativa. 2017. Estudio Bolsas Plásticas, disponible </a:t>
            </a:r>
            <a:r>
              <a:rPr lang="es-ES_tradnl" sz="1000" dirty="0">
                <a:solidFill>
                  <a:srgbClr val="333333"/>
                </a:solidFill>
                <a:latin typeface="Calibri" charset="0"/>
                <a:ea typeface="Calibri" charset="0"/>
                <a:cs typeface="Calibri" charset="0"/>
              </a:rPr>
              <a:t>en </a:t>
            </a:r>
            <a:r>
              <a:rPr lang="es-ES_tradnl" sz="1000" dirty="0" smtClean="0">
                <a:solidFill>
                  <a:srgbClr val="333333"/>
                </a:solidFill>
                <a:latin typeface="Calibri" charset="0"/>
                <a:ea typeface="Calibri" charset="0"/>
                <a:cs typeface="Calibri" charset="0"/>
                <a:hlinkClick r:id="rId2"/>
              </a:rPr>
              <a:t>www.supermercadosdechile.cl</a:t>
            </a:r>
            <a:r>
              <a:rPr lang="es-ES_tradnl" sz="1000" dirty="0" smtClean="0">
                <a:solidFill>
                  <a:srgbClr val="333333"/>
                </a:solidFill>
                <a:latin typeface="Calibri" charset="0"/>
                <a:ea typeface="Calibri" charset="0"/>
                <a:cs typeface="Calibri" charset="0"/>
              </a:rPr>
              <a:t> sección documentos http</a:t>
            </a:r>
            <a:r>
              <a:rPr lang="es-ES_tradnl" sz="1000" dirty="0">
                <a:solidFill>
                  <a:srgbClr val="333333"/>
                </a:solidFill>
                <a:latin typeface="Calibri" charset="0"/>
                <a:ea typeface="Calibri" charset="0"/>
                <a:cs typeface="Calibri" charset="0"/>
              </a:rPr>
              <a:t>://</a:t>
            </a:r>
            <a:r>
              <a:rPr lang="es-ES_tradnl" sz="1000" dirty="0" err="1">
                <a:solidFill>
                  <a:srgbClr val="333333"/>
                </a:solidFill>
                <a:latin typeface="Calibri" charset="0"/>
                <a:ea typeface="Calibri" charset="0"/>
                <a:cs typeface="Calibri" charset="0"/>
              </a:rPr>
              <a:t>admin.aeurus.cl</a:t>
            </a:r>
            <a:r>
              <a:rPr lang="es-ES_tradnl" sz="1000" dirty="0">
                <a:solidFill>
                  <a:srgbClr val="333333"/>
                </a:solidFill>
                <a:latin typeface="Calibri" charset="0"/>
                <a:ea typeface="Calibri" charset="0"/>
                <a:cs typeface="Calibri" charset="0"/>
              </a:rPr>
              <a:t>/</a:t>
            </a:r>
            <a:r>
              <a:rPr lang="es-ES_tradnl" sz="1000" dirty="0" err="1">
                <a:solidFill>
                  <a:srgbClr val="333333"/>
                </a:solidFill>
                <a:latin typeface="Calibri" charset="0"/>
                <a:ea typeface="Calibri" charset="0"/>
                <a:cs typeface="Calibri" charset="0"/>
              </a:rPr>
              <a:t>upload</a:t>
            </a:r>
            <a:r>
              <a:rPr lang="es-ES_tradnl" sz="1000" dirty="0">
                <a:solidFill>
                  <a:srgbClr val="333333"/>
                </a:solidFill>
                <a:latin typeface="Calibri" charset="0"/>
                <a:ea typeface="Calibri" charset="0"/>
                <a:cs typeface="Calibri" charset="0"/>
              </a:rPr>
              <a:t>/archivos/supermercados-de-chile/5208/archivo-adjunto/11/1511361783.pdf</a:t>
            </a:r>
          </a:p>
        </p:txBody>
      </p:sp>
      <p:sp>
        <p:nvSpPr>
          <p:cNvPr id="15" name="3 CuadroTexto"/>
          <p:cNvSpPr txBox="1"/>
          <p:nvPr/>
        </p:nvSpPr>
        <p:spPr>
          <a:xfrm>
            <a:off x="82107" y="681131"/>
            <a:ext cx="8911767" cy="5632311"/>
          </a:xfrm>
          <a:prstGeom prst="rect">
            <a:avLst/>
          </a:prstGeom>
          <a:noFill/>
        </p:spPr>
        <p:txBody>
          <a:bodyPr wrap="square" rtlCol="0">
            <a:spAutoFit/>
          </a:bodyPr>
          <a:lstStyle>
            <a:defPPr>
              <a:defRPr lang="es-CL"/>
            </a:defPPr>
            <a:lvl1pPr marL="285750" lvl="0" indent="-285750">
              <a:spcAft>
                <a:spcPts val="600"/>
              </a:spcAft>
              <a:buClr>
                <a:srgbClr val="C00000"/>
              </a:buClr>
              <a:buFont typeface="Wingdings" panose="05000000000000000000" pitchFamily="2" charset="2"/>
              <a:buChar char="§"/>
              <a:defRPr sz="1600">
                <a:latin typeface="Calibri" panose="020F0502020204030204" pitchFamily="34" charset="0"/>
              </a:defRPr>
            </a:lvl1pPr>
            <a:lvl2pPr marL="742950" lvl="1" indent="-285750">
              <a:spcAft>
                <a:spcPts val="600"/>
              </a:spcAft>
              <a:buFont typeface="Calibri" panose="020F0502020204030204" pitchFamily="34" charset="0"/>
              <a:buChar char="‒"/>
              <a:defRPr sz="1600">
                <a:latin typeface="Calibri" panose="020F0502020204030204" pitchFamily="34" charset="0"/>
              </a:defRPr>
            </a:lvl2pPr>
          </a:lstStyle>
          <a:p>
            <a:pPr marL="0" indent="0" algn="just">
              <a:buNone/>
            </a:pPr>
            <a:r>
              <a:rPr lang="es-ES_tradnl" sz="1400" dirty="0" smtClean="0">
                <a:solidFill>
                  <a:srgbClr val="4C4C4C"/>
                </a:solidFill>
                <a:latin typeface="Trebuchet MS" panose="020B0603020202020204" pitchFamily="34" charset="0"/>
              </a:rPr>
              <a:t>En 2016 ASACH licitó estudio sobre bolsas plásticas, y </a:t>
            </a:r>
            <a:r>
              <a:rPr lang="es-ES_tradnl" sz="1400" dirty="0" err="1" smtClean="0">
                <a:solidFill>
                  <a:srgbClr val="4C4C4C"/>
                </a:solidFill>
                <a:latin typeface="Trebuchet MS" panose="020B0603020202020204" pitchFamily="34" charset="0"/>
              </a:rPr>
              <a:t>Regerativa</a:t>
            </a:r>
            <a:r>
              <a:rPr lang="es-ES_tradnl" sz="1400" dirty="0" smtClean="0">
                <a:solidFill>
                  <a:srgbClr val="4C4C4C"/>
                </a:solidFill>
                <a:latin typeface="Trebuchet MS" panose="020B0603020202020204" pitchFamily="34" charset="0"/>
              </a:rPr>
              <a:t> concluyó que:</a:t>
            </a:r>
          </a:p>
          <a:p>
            <a:pPr>
              <a:spcAft>
                <a:spcPts val="0"/>
              </a:spcAft>
            </a:pPr>
            <a:r>
              <a:rPr lang="es-ES_tradnl" sz="1400" dirty="0" smtClean="0">
                <a:solidFill>
                  <a:schemeClr val="bg2"/>
                </a:solidFill>
                <a:latin typeface="Trebuchet MS" charset="0"/>
                <a:ea typeface="Trebuchet MS" charset="0"/>
                <a:cs typeface="Trebuchet MS" charset="0"/>
              </a:rPr>
              <a:t>El uso de bolsas plásticas desechables para compras tiene </a:t>
            </a:r>
            <a:r>
              <a:rPr lang="es-ES_tradnl" sz="1400" u="sng" dirty="0" smtClean="0">
                <a:solidFill>
                  <a:schemeClr val="bg2"/>
                </a:solidFill>
                <a:latin typeface="Trebuchet MS" charset="0"/>
                <a:ea typeface="Trebuchet MS" charset="0"/>
                <a:cs typeface="Trebuchet MS" charset="0"/>
              </a:rPr>
              <a:t>externalidades negativas</a:t>
            </a:r>
            <a:r>
              <a:rPr lang="es-ES_tradnl" sz="1400" dirty="0" smtClean="0">
                <a:solidFill>
                  <a:schemeClr val="bg2"/>
                </a:solidFill>
                <a:latin typeface="Trebuchet MS" charset="0"/>
                <a:ea typeface="Trebuchet MS" charset="0"/>
                <a:cs typeface="Trebuchet MS" charset="0"/>
              </a:rPr>
              <a:t>, en particular sobre el paisaje y los ecosistemas acuáticos. (por volatilidad y consecuente efecto </a:t>
            </a:r>
            <a:r>
              <a:rPr lang="es-ES_tradnl" sz="1400" i="1" u="sng" dirty="0" err="1" smtClean="0">
                <a:solidFill>
                  <a:schemeClr val="bg2"/>
                </a:solidFill>
                <a:latin typeface="Trebuchet MS" charset="0"/>
                <a:ea typeface="Trebuchet MS" charset="0"/>
                <a:cs typeface="Trebuchet MS" charset="0"/>
              </a:rPr>
              <a:t>littering</a:t>
            </a:r>
            <a:r>
              <a:rPr lang="es-ES_tradnl" sz="1400" dirty="0" smtClean="0">
                <a:solidFill>
                  <a:schemeClr val="bg2"/>
                </a:solidFill>
                <a:latin typeface="Trebuchet MS" charset="0"/>
                <a:ea typeface="Trebuchet MS" charset="0"/>
                <a:cs typeface="Trebuchet MS" charset="0"/>
              </a:rPr>
              <a:t>).</a:t>
            </a:r>
          </a:p>
          <a:p>
            <a:pPr>
              <a:spcAft>
                <a:spcPts val="0"/>
              </a:spcAft>
            </a:pPr>
            <a:r>
              <a:rPr lang="es-ES_tradnl" sz="1400" u="sng" dirty="0" smtClean="0">
                <a:solidFill>
                  <a:schemeClr val="bg2"/>
                </a:solidFill>
                <a:latin typeface="Trebuchet MS" charset="0"/>
                <a:ea typeface="Trebuchet MS" charset="0"/>
                <a:cs typeface="Trebuchet MS" charset="0"/>
              </a:rPr>
              <a:t>Todos los materiales alternativos tienen externalidades también</a:t>
            </a:r>
            <a:r>
              <a:rPr lang="es-ES_tradnl" sz="1400" dirty="0" smtClean="0">
                <a:solidFill>
                  <a:schemeClr val="bg2"/>
                </a:solidFill>
                <a:latin typeface="Trebuchet MS" charset="0"/>
                <a:ea typeface="Trebuchet MS" charset="0"/>
                <a:cs typeface="Trebuchet MS" charset="0"/>
              </a:rPr>
              <a:t>, por lo que las soluciones no van por un simple reemplazo, si no que se requiere de políticas sistémicas. </a:t>
            </a:r>
          </a:p>
          <a:p>
            <a:pPr>
              <a:spcAft>
                <a:spcPts val="0"/>
              </a:spcAft>
            </a:pPr>
            <a:r>
              <a:rPr lang="es-ES_tradnl" sz="1400" dirty="0" smtClean="0">
                <a:solidFill>
                  <a:schemeClr val="bg2"/>
                </a:solidFill>
                <a:latin typeface="Trebuchet MS" charset="0"/>
                <a:ea typeface="Trebuchet MS" charset="0"/>
                <a:cs typeface="Trebuchet MS" charset="0"/>
              </a:rPr>
              <a:t>Los supermercados de Chile han trabajado para reducir estas externalidades negativas y tienen la disposición e interés de seguir haciéndolo. </a:t>
            </a:r>
          </a:p>
          <a:p>
            <a:pPr>
              <a:spcAft>
                <a:spcPts val="0"/>
              </a:spcAft>
            </a:pPr>
            <a:r>
              <a:rPr lang="es-ES_tradnl" sz="1400" dirty="0" smtClean="0">
                <a:solidFill>
                  <a:schemeClr val="bg2"/>
                </a:solidFill>
                <a:latin typeface="Trebuchet MS" charset="0"/>
                <a:ea typeface="Trebuchet MS" charset="0"/>
                <a:cs typeface="Trebuchet MS" charset="0"/>
              </a:rPr>
              <a:t>Existe una fuerte tendencia, tanto a nivel nacional como internacional, de restringir la cantidad de bolsas plásticas entregadas en el comercio a través de distintos mecanismos. </a:t>
            </a:r>
          </a:p>
          <a:p>
            <a:pPr>
              <a:spcAft>
                <a:spcPts val="0"/>
              </a:spcAft>
            </a:pPr>
            <a:r>
              <a:rPr lang="es-ES_tradnl" sz="1400" dirty="0" smtClean="0">
                <a:solidFill>
                  <a:schemeClr val="bg2"/>
                </a:solidFill>
                <a:latin typeface="Trebuchet MS" charset="0"/>
                <a:ea typeface="Trebuchet MS" charset="0"/>
                <a:cs typeface="Trebuchet MS" charset="0"/>
              </a:rPr>
              <a:t>En general, las iniciativas a nivel internacional que han sido exitosas en reducir el uso de bolsas se han materializado a través de regulaciones que establecen prohibiciones (totales o parciales) o cobros asociados a la entrega de bolsas plásticas. </a:t>
            </a:r>
          </a:p>
          <a:p>
            <a:pPr>
              <a:spcAft>
                <a:spcPts val="0"/>
              </a:spcAft>
            </a:pPr>
            <a:r>
              <a:rPr lang="es-ES_tradnl" sz="1400" dirty="0" smtClean="0">
                <a:solidFill>
                  <a:schemeClr val="bg2"/>
                </a:solidFill>
                <a:latin typeface="Trebuchet MS" charset="0"/>
                <a:ea typeface="Trebuchet MS" charset="0"/>
                <a:cs typeface="Trebuchet MS" charset="0"/>
              </a:rPr>
              <a:t>La educación, concientización y difusión respecto a impactos, alternativas, normativas y buenas prácticas hacia la ciudadanía son un pilar fundamental para lograr políticas exitosas en términos de reducir impactos negativos. </a:t>
            </a:r>
          </a:p>
          <a:p>
            <a:pPr>
              <a:spcAft>
                <a:spcPts val="0"/>
              </a:spcAft>
            </a:pPr>
            <a:r>
              <a:rPr lang="es-ES_tradnl" sz="1400" dirty="0" smtClean="0">
                <a:solidFill>
                  <a:schemeClr val="bg2"/>
                </a:solidFill>
                <a:latin typeface="Trebuchet MS" charset="0"/>
                <a:ea typeface="Trebuchet MS" charset="0"/>
                <a:cs typeface="Trebuchet MS" charset="0"/>
              </a:rPr>
              <a:t>Es </a:t>
            </a:r>
            <a:r>
              <a:rPr lang="es-ES_tradnl" sz="1400" u="sng" dirty="0" smtClean="0">
                <a:solidFill>
                  <a:schemeClr val="bg2"/>
                </a:solidFill>
                <a:latin typeface="Trebuchet MS" charset="0"/>
                <a:ea typeface="Trebuchet MS" charset="0"/>
                <a:cs typeface="Trebuchet MS" charset="0"/>
              </a:rPr>
              <a:t>importante normar </a:t>
            </a:r>
            <a:r>
              <a:rPr lang="es-ES_tradnl" sz="1400" dirty="0" smtClean="0">
                <a:solidFill>
                  <a:schemeClr val="bg2"/>
                </a:solidFill>
                <a:latin typeface="Trebuchet MS" charset="0"/>
                <a:ea typeface="Trebuchet MS" charset="0"/>
                <a:cs typeface="Trebuchet MS" charset="0"/>
              </a:rPr>
              <a:t>no sólo la bolsa camiseta, sino también las alternativas a éstas para optimizar sus características (resistencia, </a:t>
            </a:r>
            <a:r>
              <a:rPr lang="es-ES_tradnl" sz="1400" dirty="0" err="1" smtClean="0">
                <a:solidFill>
                  <a:schemeClr val="bg2"/>
                </a:solidFill>
                <a:latin typeface="Trebuchet MS" charset="0"/>
                <a:ea typeface="Trebuchet MS" charset="0"/>
                <a:cs typeface="Trebuchet MS" charset="0"/>
              </a:rPr>
              <a:t>reciclabilidad</a:t>
            </a:r>
            <a:r>
              <a:rPr lang="es-ES_tradnl" sz="1400" dirty="0" smtClean="0">
                <a:solidFill>
                  <a:schemeClr val="bg2"/>
                </a:solidFill>
                <a:latin typeface="Trebuchet MS" charset="0"/>
                <a:ea typeface="Trebuchet MS" charset="0"/>
                <a:cs typeface="Trebuchet MS" charset="0"/>
              </a:rPr>
              <a:t>, </a:t>
            </a:r>
            <a:r>
              <a:rPr lang="es-ES_tradnl" sz="1400" dirty="0" err="1" smtClean="0">
                <a:solidFill>
                  <a:schemeClr val="bg2"/>
                </a:solidFill>
                <a:latin typeface="Trebuchet MS" charset="0"/>
                <a:ea typeface="Trebuchet MS" charset="0"/>
                <a:cs typeface="Trebuchet MS" charset="0"/>
              </a:rPr>
              <a:t>biodegradabilidad</a:t>
            </a:r>
            <a:r>
              <a:rPr lang="es-ES_tradnl" sz="1400" dirty="0" smtClean="0">
                <a:solidFill>
                  <a:schemeClr val="bg2"/>
                </a:solidFill>
                <a:latin typeface="Trebuchet MS" charset="0"/>
                <a:ea typeface="Trebuchet MS" charset="0"/>
                <a:cs typeface="Trebuchet MS" charset="0"/>
              </a:rPr>
              <a:t>, etc.) </a:t>
            </a:r>
            <a:r>
              <a:rPr lang="es-ES_tradnl" sz="1400" u="sng" dirty="0" smtClean="0">
                <a:solidFill>
                  <a:schemeClr val="bg2"/>
                </a:solidFill>
                <a:latin typeface="Trebuchet MS" charset="0"/>
                <a:ea typeface="Trebuchet MS" charset="0"/>
                <a:cs typeface="Trebuchet MS" charset="0"/>
              </a:rPr>
              <a:t>reduciendo efectivamente así sus impactos en el medio</a:t>
            </a:r>
            <a:r>
              <a:rPr lang="es-ES_tradnl" sz="1400" dirty="0" smtClean="0">
                <a:solidFill>
                  <a:schemeClr val="bg2"/>
                </a:solidFill>
                <a:latin typeface="Trebuchet MS" charset="0"/>
                <a:ea typeface="Trebuchet MS" charset="0"/>
                <a:cs typeface="Trebuchet MS" charset="0"/>
              </a:rPr>
              <a:t>. </a:t>
            </a:r>
          </a:p>
          <a:p>
            <a:pPr>
              <a:spcAft>
                <a:spcPts val="0"/>
              </a:spcAft>
            </a:pPr>
            <a:r>
              <a:rPr lang="es-ES_tradnl" sz="1400" dirty="0" smtClean="0">
                <a:solidFill>
                  <a:schemeClr val="bg2"/>
                </a:solidFill>
                <a:latin typeface="Trebuchet MS" charset="0"/>
                <a:ea typeface="Trebuchet MS" charset="0"/>
                <a:cs typeface="Trebuchet MS" charset="0"/>
              </a:rPr>
              <a:t>La cooperación público/privada/sociedad civil es fundamental para lograr sistemas óptimos. </a:t>
            </a:r>
          </a:p>
          <a:p>
            <a:pPr marL="0" indent="0" algn="just">
              <a:spcAft>
                <a:spcPts val="0"/>
              </a:spcAft>
              <a:buNone/>
            </a:pPr>
            <a:endParaRPr lang="es-ES_tradnl" sz="1400" dirty="0" smtClean="0">
              <a:solidFill>
                <a:schemeClr val="bg2"/>
              </a:solidFill>
              <a:latin typeface="Trebuchet MS" charset="0"/>
              <a:ea typeface="Trebuchet MS" charset="0"/>
              <a:cs typeface="Trebuchet MS" charset="0"/>
            </a:endParaRPr>
          </a:p>
          <a:p>
            <a:pPr marL="0" indent="0" algn="just">
              <a:spcAft>
                <a:spcPts val="0"/>
              </a:spcAft>
              <a:buNone/>
            </a:pPr>
            <a:r>
              <a:rPr lang="es-ES_tradnl" sz="1400" dirty="0" smtClean="0">
                <a:solidFill>
                  <a:schemeClr val="bg2"/>
                </a:solidFill>
                <a:latin typeface="Trebuchet MS" charset="0"/>
                <a:ea typeface="Trebuchet MS" charset="0"/>
                <a:cs typeface="Trebuchet MS" charset="0"/>
              </a:rPr>
              <a:t>Además, recomiendan, desde el punto de vista de la política pública:</a:t>
            </a:r>
          </a:p>
          <a:p>
            <a:r>
              <a:rPr lang="es-ES_tradnl" sz="1400" dirty="0">
                <a:solidFill>
                  <a:schemeClr val="bg2"/>
                </a:solidFill>
                <a:latin typeface="Trebuchet MS" charset="0"/>
                <a:ea typeface="Trebuchet MS" charset="0"/>
                <a:cs typeface="Trebuchet MS" charset="0"/>
              </a:rPr>
              <a:t>Promover la estandarización de otros tipos bolsas, tanto desechables (papel, biodegradables, etc.) como reutilizables (calidad, durabilidad, </a:t>
            </a:r>
            <a:r>
              <a:rPr lang="es-ES_tradnl" sz="1400" dirty="0" err="1">
                <a:solidFill>
                  <a:schemeClr val="bg2"/>
                </a:solidFill>
                <a:latin typeface="Trebuchet MS" charset="0"/>
                <a:ea typeface="Trebuchet MS" charset="0"/>
                <a:cs typeface="Trebuchet MS" charset="0"/>
              </a:rPr>
              <a:t>reciclabilidad</a:t>
            </a:r>
            <a:r>
              <a:rPr lang="es-ES_tradnl" sz="1400" dirty="0">
                <a:solidFill>
                  <a:schemeClr val="bg2"/>
                </a:solidFill>
                <a:latin typeface="Trebuchet MS" charset="0"/>
                <a:ea typeface="Trebuchet MS" charset="0"/>
                <a:cs typeface="Trebuchet MS" charset="0"/>
              </a:rPr>
              <a:t>). </a:t>
            </a:r>
          </a:p>
          <a:p>
            <a:r>
              <a:rPr lang="es-ES_tradnl" sz="1400" dirty="0" smtClean="0">
                <a:solidFill>
                  <a:schemeClr val="bg2"/>
                </a:solidFill>
                <a:latin typeface="Trebuchet MS" charset="0"/>
                <a:ea typeface="Trebuchet MS" charset="0"/>
                <a:cs typeface="Trebuchet MS" charset="0"/>
              </a:rPr>
              <a:t>Establecer </a:t>
            </a:r>
            <a:r>
              <a:rPr lang="es-ES_tradnl" sz="1400" dirty="0">
                <a:solidFill>
                  <a:schemeClr val="bg2"/>
                </a:solidFill>
                <a:latin typeface="Trebuchet MS" charset="0"/>
                <a:ea typeface="Trebuchet MS" charset="0"/>
                <a:cs typeface="Trebuchet MS" charset="0"/>
              </a:rPr>
              <a:t>cobros por bolsas, internalizando las externalidades en la decisión de compra del </a:t>
            </a:r>
            <a:r>
              <a:rPr lang="es-ES_tradnl" sz="1400" dirty="0" smtClean="0">
                <a:solidFill>
                  <a:schemeClr val="bg2"/>
                </a:solidFill>
                <a:latin typeface="Trebuchet MS" charset="0"/>
                <a:ea typeface="Trebuchet MS" charset="0"/>
                <a:cs typeface="Trebuchet MS" charset="0"/>
              </a:rPr>
              <a:t>consumidor</a:t>
            </a:r>
            <a:r>
              <a:rPr lang="es-ES_tradnl" sz="1400" dirty="0"/>
              <a:t>.</a:t>
            </a:r>
          </a:p>
        </p:txBody>
      </p:sp>
      <p:pic>
        <p:nvPicPr>
          <p:cNvPr id="5"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255832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43"/>
          <p:cNvPicPr>
            <a:picLocks noChangeAspect="1"/>
          </p:cNvPicPr>
          <p:nvPr/>
        </p:nvPicPr>
        <p:blipFill>
          <a:blip r:embed="rId2"/>
          <a:stretch>
            <a:fillRect/>
          </a:stretch>
        </p:blipFill>
        <p:spPr>
          <a:xfrm>
            <a:off x="7191768" y="6455558"/>
            <a:ext cx="1952232" cy="364426"/>
          </a:xfrm>
          <a:prstGeom prst="rect">
            <a:avLst/>
          </a:prstGeom>
        </p:spPr>
      </p:pic>
      <p:sp>
        <p:nvSpPr>
          <p:cNvPr id="7" name="TextBox 6"/>
          <p:cNvSpPr txBox="1"/>
          <p:nvPr/>
        </p:nvSpPr>
        <p:spPr>
          <a:xfrm>
            <a:off x="1" y="6313357"/>
            <a:ext cx="7562334" cy="461665"/>
          </a:xfrm>
          <a:prstGeom prst="rect">
            <a:avLst/>
          </a:prstGeom>
          <a:noFill/>
        </p:spPr>
        <p:txBody>
          <a:bodyPr wrap="square" rtlCol="0">
            <a:spAutoFit/>
          </a:bodyPr>
          <a:lstStyle/>
          <a:p>
            <a:r>
              <a:rPr lang="es-ES_tradnl" sz="1200" dirty="0" smtClean="0">
                <a:solidFill>
                  <a:srgbClr val="333333"/>
                </a:solidFill>
                <a:latin typeface="Calibri" charset="0"/>
                <a:ea typeface="Calibri" charset="0"/>
                <a:cs typeface="Calibri" charset="0"/>
              </a:rPr>
              <a:t>Fuente: Regenerativa. 2017. Estudio Bolsas Plásticas, disponible </a:t>
            </a:r>
            <a:r>
              <a:rPr lang="es-ES_tradnl" sz="1200" dirty="0">
                <a:solidFill>
                  <a:srgbClr val="333333"/>
                </a:solidFill>
                <a:latin typeface="Calibri" charset="0"/>
                <a:ea typeface="Calibri" charset="0"/>
                <a:cs typeface="Calibri" charset="0"/>
              </a:rPr>
              <a:t>en </a:t>
            </a:r>
            <a:r>
              <a:rPr lang="es-ES_tradnl" sz="1200" dirty="0" smtClean="0">
                <a:solidFill>
                  <a:srgbClr val="333333"/>
                </a:solidFill>
                <a:latin typeface="Calibri" charset="0"/>
                <a:ea typeface="Calibri" charset="0"/>
                <a:cs typeface="Calibri" charset="0"/>
                <a:hlinkClick r:id="rId3"/>
              </a:rPr>
              <a:t>www.supermercadosdechile.cl</a:t>
            </a:r>
            <a:r>
              <a:rPr lang="es-ES_tradnl" sz="1200" dirty="0" smtClean="0">
                <a:solidFill>
                  <a:srgbClr val="333333"/>
                </a:solidFill>
                <a:latin typeface="Calibri" charset="0"/>
                <a:ea typeface="Calibri" charset="0"/>
                <a:cs typeface="Calibri" charset="0"/>
              </a:rPr>
              <a:t> sección documentos http</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admin.aeurus.cl</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upload</a:t>
            </a:r>
            <a:r>
              <a:rPr lang="es-ES_tradnl" sz="1200" dirty="0">
                <a:solidFill>
                  <a:srgbClr val="333333"/>
                </a:solidFill>
                <a:latin typeface="Calibri" charset="0"/>
                <a:ea typeface="Calibri" charset="0"/>
                <a:cs typeface="Calibri" charset="0"/>
              </a:rPr>
              <a:t>/archivos/supermercados-de-chile/5208/archivo-adjunto/11/1511361783.pdf</a:t>
            </a:r>
          </a:p>
        </p:txBody>
      </p:sp>
      <p:sp>
        <p:nvSpPr>
          <p:cNvPr id="8" name="CuadroTexto 5"/>
          <p:cNvSpPr txBox="1"/>
          <p:nvPr/>
        </p:nvSpPr>
        <p:spPr>
          <a:xfrm flipH="1">
            <a:off x="82107" y="78781"/>
            <a:ext cx="8911767" cy="461665"/>
          </a:xfrm>
          <a:prstGeom prst="rect">
            <a:avLst/>
          </a:prstGeom>
          <a:solidFill>
            <a:schemeClr val="tx2"/>
          </a:solidFill>
        </p:spPr>
        <p:txBody>
          <a:bodyPr wrap="square" rtlCol="0">
            <a:spAutoFit/>
          </a:bodyPr>
          <a:lstStyle/>
          <a:p>
            <a:r>
              <a:rPr lang="es-CL" sz="2400" b="1" dirty="0" smtClean="0">
                <a:solidFill>
                  <a:schemeClr val="bg1"/>
                </a:solidFill>
                <a:latin typeface="Trebuchet MS" pitchFamily="34" charset="0"/>
              </a:rPr>
              <a:t>4. Estudio sobre Bolsas Plásticas (Cont.)</a:t>
            </a:r>
            <a:endParaRPr lang="es-CL" sz="2400" dirty="0">
              <a:solidFill>
                <a:schemeClr val="bg1"/>
              </a:solidFill>
            </a:endParaRPr>
          </a:p>
        </p:txBody>
      </p:sp>
      <p:pic>
        <p:nvPicPr>
          <p:cNvPr id="2" name="Picture 1"/>
          <p:cNvPicPr>
            <a:picLocks noChangeAspect="1"/>
          </p:cNvPicPr>
          <p:nvPr/>
        </p:nvPicPr>
        <p:blipFill>
          <a:blip r:embed="rId4"/>
          <a:stretch>
            <a:fillRect/>
          </a:stretch>
        </p:blipFill>
        <p:spPr>
          <a:xfrm>
            <a:off x="82107" y="703649"/>
            <a:ext cx="5193816" cy="2793313"/>
          </a:xfrm>
          <a:prstGeom prst="rect">
            <a:avLst/>
          </a:prstGeom>
        </p:spPr>
      </p:pic>
      <p:pic>
        <p:nvPicPr>
          <p:cNvPr id="9" name="Picture 8"/>
          <p:cNvPicPr>
            <a:picLocks noChangeAspect="1"/>
          </p:cNvPicPr>
          <p:nvPr/>
        </p:nvPicPr>
        <p:blipFill>
          <a:blip r:embed="rId5"/>
          <a:stretch>
            <a:fillRect/>
          </a:stretch>
        </p:blipFill>
        <p:spPr>
          <a:xfrm>
            <a:off x="82107" y="3523192"/>
            <a:ext cx="5058304" cy="2789665"/>
          </a:xfrm>
          <a:prstGeom prst="rect">
            <a:avLst/>
          </a:prstGeom>
        </p:spPr>
      </p:pic>
      <p:sp>
        <p:nvSpPr>
          <p:cNvPr id="10" name="TextBox 9"/>
          <p:cNvSpPr txBox="1"/>
          <p:nvPr/>
        </p:nvSpPr>
        <p:spPr>
          <a:xfrm>
            <a:off x="5570796" y="1036436"/>
            <a:ext cx="3423078" cy="5016758"/>
          </a:xfrm>
          <a:prstGeom prst="rect">
            <a:avLst/>
          </a:prstGeom>
          <a:noFill/>
        </p:spPr>
        <p:txBody>
          <a:bodyPr wrap="square" rtlCol="0">
            <a:spAutoFit/>
          </a:bodyPr>
          <a:lstStyle/>
          <a:p>
            <a:pPr marL="128588" indent="-128588">
              <a:buFont typeface="Arial" charset="0"/>
              <a:buChar char="•"/>
            </a:pPr>
            <a:r>
              <a:rPr lang="es-ES_tradnl" sz="1400" dirty="0" smtClean="0">
                <a:solidFill>
                  <a:srgbClr val="333333"/>
                </a:solidFill>
                <a:latin typeface="Calibri" charset="0"/>
                <a:ea typeface="Calibri" charset="0"/>
                <a:cs typeface="Calibri" charset="0"/>
              </a:rPr>
              <a:t>Escenario 1:</a:t>
            </a:r>
            <a:r>
              <a:rPr lang="es-ES_tradnl" sz="1400" dirty="0" smtClean="0"/>
              <a:t> </a:t>
            </a:r>
            <a:r>
              <a:rPr lang="es-ES_tradnl" sz="1400" dirty="0">
                <a:solidFill>
                  <a:srgbClr val="333333"/>
                </a:solidFill>
                <a:latin typeface="Calibri" charset="0"/>
                <a:ea typeface="Calibri" charset="0"/>
                <a:cs typeface="Calibri" charset="0"/>
              </a:rPr>
              <a:t>La cantidad de </a:t>
            </a:r>
            <a:r>
              <a:rPr lang="es-ES_tradnl" sz="1400" dirty="0" smtClean="0">
                <a:solidFill>
                  <a:srgbClr val="333333"/>
                </a:solidFill>
                <a:latin typeface="Calibri" charset="0"/>
                <a:ea typeface="Calibri" charset="0"/>
                <a:cs typeface="Calibri" charset="0"/>
              </a:rPr>
              <a:t>reúsos </a:t>
            </a:r>
            <a:r>
              <a:rPr lang="es-ES_tradnl" sz="1400" dirty="0">
                <a:solidFill>
                  <a:srgbClr val="333333"/>
                </a:solidFill>
                <a:latin typeface="Calibri" charset="0"/>
                <a:ea typeface="Calibri" charset="0"/>
                <a:cs typeface="Calibri" charset="0"/>
              </a:rPr>
              <a:t>de las bolsas reutilizables es calculada de acuerdo a su capacidad y vida útil. De acuerdo a </a:t>
            </a:r>
            <a:r>
              <a:rPr lang="es-ES_tradnl" sz="1400" dirty="0" err="1">
                <a:solidFill>
                  <a:srgbClr val="333333"/>
                </a:solidFill>
                <a:latin typeface="Calibri" charset="0"/>
                <a:ea typeface="Calibri" charset="0"/>
                <a:cs typeface="Calibri" charset="0"/>
              </a:rPr>
              <a:t>Verghese</a:t>
            </a:r>
            <a:r>
              <a:rPr lang="es-ES_tradnl" sz="1400" dirty="0">
                <a:solidFill>
                  <a:srgbClr val="333333"/>
                </a:solidFill>
                <a:latin typeface="Calibri" charset="0"/>
                <a:ea typeface="Calibri" charset="0"/>
                <a:cs typeface="Calibri" charset="0"/>
              </a:rPr>
              <a:t> et al (2009) el uso per cápita de bolsas plásticas (en Australia) es de </a:t>
            </a:r>
            <a:r>
              <a:rPr lang="es-ES_tradnl" sz="1400" dirty="0" smtClean="0">
                <a:solidFill>
                  <a:srgbClr val="333333"/>
                </a:solidFill>
                <a:latin typeface="Calibri" charset="0"/>
                <a:ea typeface="Calibri" charset="0"/>
                <a:cs typeface="Calibri" charset="0"/>
              </a:rPr>
              <a:t>520, </a:t>
            </a:r>
            <a:r>
              <a:rPr lang="es-ES_tradnl" sz="1400" dirty="0">
                <a:solidFill>
                  <a:srgbClr val="333333"/>
                </a:solidFill>
                <a:latin typeface="Calibri" charset="0"/>
                <a:ea typeface="Calibri" charset="0"/>
                <a:cs typeface="Calibri" charset="0"/>
              </a:rPr>
              <a:t>mientras que el uso anual de bolsas reutilizables es </a:t>
            </a:r>
            <a:r>
              <a:rPr lang="es-ES_tradnl" sz="1400" dirty="0" smtClean="0">
                <a:solidFill>
                  <a:srgbClr val="333333"/>
                </a:solidFill>
                <a:latin typeface="Calibri" charset="0"/>
                <a:ea typeface="Calibri" charset="0"/>
                <a:cs typeface="Calibri" charset="0"/>
              </a:rPr>
              <a:t>entre </a:t>
            </a:r>
            <a:r>
              <a:rPr lang="es-ES_tradnl" sz="1400" dirty="0">
                <a:solidFill>
                  <a:srgbClr val="333333"/>
                </a:solidFill>
                <a:latin typeface="Calibri" charset="0"/>
                <a:ea typeface="Calibri" charset="0"/>
                <a:cs typeface="Calibri" charset="0"/>
              </a:rPr>
              <a:t>4 y 9, según la capacidad de las bolsas y su vida útil. </a:t>
            </a:r>
            <a:endParaRPr lang="es-ES_tradnl" sz="1400" dirty="0" smtClean="0">
              <a:solidFill>
                <a:srgbClr val="333333"/>
              </a:solidFill>
              <a:latin typeface="Calibri" charset="0"/>
              <a:ea typeface="Calibri" charset="0"/>
              <a:cs typeface="Calibri" charset="0"/>
            </a:endParaRPr>
          </a:p>
          <a:p>
            <a:pPr marL="128588" indent="-128588">
              <a:buFont typeface="Arial" charset="0"/>
              <a:buChar char="•"/>
            </a:pPr>
            <a:r>
              <a:rPr lang="es-ES_tradnl" sz="1400" dirty="0" smtClean="0">
                <a:solidFill>
                  <a:srgbClr val="333333"/>
                </a:solidFill>
                <a:latin typeface="Calibri" charset="0"/>
                <a:ea typeface="Calibri" charset="0"/>
                <a:cs typeface="Calibri" charset="0"/>
              </a:rPr>
              <a:t>Escenario </a:t>
            </a:r>
            <a:r>
              <a:rPr lang="es-ES_tradnl" sz="1400" dirty="0">
                <a:solidFill>
                  <a:srgbClr val="333333"/>
                </a:solidFill>
                <a:latin typeface="Calibri" charset="0"/>
                <a:ea typeface="Calibri" charset="0"/>
                <a:cs typeface="Calibri" charset="0"/>
              </a:rPr>
              <a:t>2: Se asume que la cantidad de </a:t>
            </a:r>
            <a:r>
              <a:rPr lang="es-ES_tradnl" sz="1400" dirty="0" smtClean="0">
                <a:solidFill>
                  <a:srgbClr val="333333"/>
                </a:solidFill>
                <a:latin typeface="Calibri" charset="0"/>
                <a:ea typeface="Calibri" charset="0"/>
                <a:cs typeface="Calibri" charset="0"/>
              </a:rPr>
              <a:t>reúsos </a:t>
            </a:r>
            <a:r>
              <a:rPr lang="es-ES_tradnl" sz="1400" dirty="0">
                <a:solidFill>
                  <a:srgbClr val="333333"/>
                </a:solidFill>
                <a:latin typeface="Calibri" charset="0"/>
                <a:ea typeface="Calibri" charset="0"/>
                <a:cs typeface="Calibri" charset="0"/>
              </a:rPr>
              <a:t>efectivos de cada bolsa reutilizable es, en promedio, 15, de acuerdo a </a:t>
            </a:r>
            <a:r>
              <a:rPr lang="es-ES_tradnl" sz="1400" dirty="0" err="1">
                <a:solidFill>
                  <a:srgbClr val="333333"/>
                </a:solidFill>
                <a:latin typeface="Calibri" charset="0"/>
                <a:ea typeface="Calibri" charset="0"/>
                <a:cs typeface="Calibri" charset="0"/>
              </a:rPr>
              <a:t>Kimmel</a:t>
            </a:r>
            <a:r>
              <a:rPr lang="es-ES_tradnl" sz="1400" dirty="0">
                <a:solidFill>
                  <a:srgbClr val="333333"/>
                </a:solidFill>
                <a:latin typeface="Calibri" charset="0"/>
                <a:ea typeface="Calibri" charset="0"/>
                <a:cs typeface="Calibri" charset="0"/>
              </a:rPr>
              <a:t> et al (2014). </a:t>
            </a:r>
            <a:endParaRPr lang="es-ES_tradnl" sz="1400" dirty="0" smtClean="0">
              <a:solidFill>
                <a:srgbClr val="333333"/>
              </a:solidFill>
              <a:latin typeface="Calibri" charset="0"/>
              <a:ea typeface="Calibri" charset="0"/>
              <a:cs typeface="Calibri" charset="0"/>
            </a:endParaRPr>
          </a:p>
          <a:p>
            <a:pPr marL="128588" indent="-128588">
              <a:buFont typeface="Arial" charset="0"/>
              <a:buChar char="•"/>
            </a:pPr>
            <a:endParaRPr lang="es-ES_tradnl" sz="1400" dirty="0">
              <a:solidFill>
                <a:srgbClr val="333333"/>
              </a:solidFill>
              <a:latin typeface="Calibri" charset="0"/>
              <a:ea typeface="Calibri" charset="0"/>
              <a:cs typeface="Calibri" charset="0"/>
            </a:endParaRPr>
          </a:p>
          <a:p>
            <a:r>
              <a:rPr lang="es-ES_tradnl" sz="1600" b="1" dirty="0" smtClean="0">
                <a:solidFill>
                  <a:srgbClr val="333333"/>
                </a:solidFill>
                <a:latin typeface="Calibri" charset="0"/>
                <a:ea typeface="Calibri" charset="0"/>
                <a:cs typeface="Calibri" charset="0"/>
              </a:rPr>
              <a:t>El resultado es altamente sensible a la cantidad de material contenido en cada bolsa como el número de reúsos.</a:t>
            </a:r>
          </a:p>
          <a:p>
            <a:r>
              <a:rPr lang="es-ES_tradnl" sz="1600" b="1" dirty="0" smtClean="0">
                <a:solidFill>
                  <a:srgbClr val="333333"/>
                </a:solidFill>
                <a:latin typeface="Calibri" charset="0"/>
                <a:ea typeface="Calibri" charset="0"/>
                <a:cs typeface="Calibri" charset="0"/>
              </a:rPr>
              <a:t>Además, los resultados varían según la disposición final (relleno, reciclaje, compostaje, incineración).</a:t>
            </a:r>
          </a:p>
          <a:p>
            <a:endParaRPr lang="es-ES_tradnl" sz="1400" dirty="0">
              <a:solidFill>
                <a:srgbClr val="333333"/>
              </a:solidFill>
              <a:latin typeface="Calibri" charset="0"/>
              <a:ea typeface="Calibri" charset="0"/>
              <a:cs typeface="Calibri" charset="0"/>
            </a:endParaRPr>
          </a:p>
          <a:p>
            <a:endParaRPr lang="es-ES_tradnl" sz="1400" dirty="0">
              <a:solidFill>
                <a:srgbClr val="333333"/>
              </a:solidFill>
              <a:latin typeface="Calibri" charset="0"/>
              <a:ea typeface="Calibri" charset="0"/>
              <a:cs typeface="Calibri" charset="0"/>
            </a:endParaRPr>
          </a:p>
          <a:p>
            <a:pPr marL="128588" indent="-128588">
              <a:buFont typeface="Arial" charset="0"/>
              <a:buChar char="•"/>
            </a:pPr>
            <a:endParaRPr lang="es-ES_tradnl" sz="1400" dirty="0" smtClean="0">
              <a:solidFill>
                <a:srgbClr val="333333"/>
              </a:solidFill>
              <a:latin typeface="Calibri" charset="0"/>
              <a:ea typeface="Calibri" charset="0"/>
              <a:cs typeface="Calibri" charset="0"/>
            </a:endParaRPr>
          </a:p>
        </p:txBody>
      </p:sp>
    </p:spTree>
    <p:extLst>
      <p:ext uri="{BB962C8B-B14F-4D97-AF65-F5344CB8AC3E}">
        <p14:creationId xmlns:p14="http://schemas.microsoft.com/office/powerpoint/2010/main" val="132025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43"/>
          <p:cNvPicPr>
            <a:picLocks noChangeAspect="1"/>
          </p:cNvPicPr>
          <p:nvPr/>
        </p:nvPicPr>
        <p:blipFill>
          <a:blip r:embed="rId2"/>
          <a:stretch>
            <a:fillRect/>
          </a:stretch>
        </p:blipFill>
        <p:spPr>
          <a:xfrm>
            <a:off x="7191768" y="6455558"/>
            <a:ext cx="1952232" cy="364426"/>
          </a:xfrm>
          <a:prstGeom prst="rect">
            <a:avLst/>
          </a:prstGeom>
        </p:spPr>
      </p:pic>
      <p:sp>
        <p:nvSpPr>
          <p:cNvPr id="7" name="TextBox 6"/>
          <p:cNvSpPr txBox="1"/>
          <p:nvPr/>
        </p:nvSpPr>
        <p:spPr>
          <a:xfrm>
            <a:off x="170801" y="5993893"/>
            <a:ext cx="7562334" cy="461665"/>
          </a:xfrm>
          <a:prstGeom prst="rect">
            <a:avLst/>
          </a:prstGeom>
          <a:noFill/>
        </p:spPr>
        <p:txBody>
          <a:bodyPr wrap="square" rtlCol="0">
            <a:spAutoFit/>
          </a:bodyPr>
          <a:lstStyle/>
          <a:p>
            <a:r>
              <a:rPr lang="es-ES_tradnl" sz="1200" dirty="0" smtClean="0">
                <a:solidFill>
                  <a:srgbClr val="333333"/>
                </a:solidFill>
                <a:latin typeface="Calibri" charset="0"/>
                <a:ea typeface="Calibri" charset="0"/>
                <a:cs typeface="Calibri" charset="0"/>
              </a:rPr>
              <a:t>Fuente: Regenerativa. 2017. Estudio Bolsas Plásticas, disponible </a:t>
            </a:r>
            <a:r>
              <a:rPr lang="es-ES_tradnl" sz="1200" dirty="0">
                <a:solidFill>
                  <a:srgbClr val="333333"/>
                </a:solidFill>
                <a:latin typeface="Calibri" charset="0"/>
                <a:ea typeface="Calibri" charset="0"/>
                <a:cs typeface="Calibri" charset="0"/>
              </a:rPr>
              <a:t>en </a:t>
            </a:r>
            <a:r>
              <a:rPr lang="es-ES_tradnl" sz="1200" dirty="0" smtClean="0">
                <a:solidFill>
                  <a:srgbClr val="333333"/>
                </a:solidFill>
                <a:latin typeface="Calibri" charset="0"/>
                <a:ea typeface="Calibri" charset="0"/>
                <a:cs typeface="Calibri" charset="0"/>
                <a:hlinkClick r:id="rId3"/>
              </a:rPr>
              <a:t>www.supermercadosdechile.cl</a:t>
            </a:r>
            <a:r>
              <a:rPr lang="es-ES_tradnl" sz="1200" dirty="0" smtClean="0">
                <a:solidFill>
                  <a:srgbClr val="333333"/>
                </a:solidFill>
                <a:latin typeface="Calibri" charset="0"/>
                <a:ea typeface="Calibri" charset="0"/>
                <a:cs typeface="Calibri" charset="0"/>
              </a:rPr>
              <a:t> sección documentos http</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admin.aeurus.cl</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upload</a:t>
            </a:r>
            <a:r>
              <a:rPr lang="es-ES_tradnl" sz="1200" dirty="0">
                <a:solidFill>
                  <a:srgbClr val="333333"/>
                </a:solidFill>
                <a:latin typeface="Calibri" charset="0"/>
                <a:ea typeface="Calibri" charset="0"/>
                <a:cs typeface="Calibri" charset="0"/>
              </a:rPr>
              <a:t>/archivos/supermercados-de-chile/5208/archivo-adjunto/11/1511361783.pdf</a:t>
            </a:r>
          </a:p>
        </p:txBody>
      </p:sp>
      <p:pic>
        <p:nvPicPr>
          <p:cNvPr id="3" name="Picture 2"/>
          <p:cNvPicPr>
            <a:picLocks noChangeAspect="1"/>
          </p:cNvPicPr>
          <p:nvPr/>
        </p:nvPicPr>
        <p:blipFill>
          <a:blip r:embed="rId4"/>
          <a:stretch>
            <a:fillRect/>
          </a:stretch>
        </p:blipFill>
        <p:spPr>
          <a:xfrm>
            <a:off x="428160" y="1090190"/>
            <a:ext cx="8110495" cy="4433279"/>
          </a:xfrm>
          <a:prstGeom prst="rect">
            <a:avLst/>
          </a:prstGeom>
        </p:spPr>
      </p:pic>
      <p:sp>
        <p:nvSpPr>
          <p:cNvPr id="9" name="CuadroTexto 5"/>
          <p:cNvSpPr txBox="1"/>
          <p:nvPr/>
        </p:nvSpPr>
        <p:spPr>
          <a:xfrm flipH="1">
            <a:off x="82107" y="78781"/>
            <a:ext cx="8911767" cy="461665"/>
          </a:xfrm>
          <a:prstGeom prst="rect">
            <a:avLst/>
          </a:prstGeom>
          <a:solidFill>
            <a:schemeClr val="tx2"/>
          </a:solidFill>
        </p:spPr>
        <p:txBody>
          <a:bodyPr wrap="square" rtlCol="0">
            <a:spAutoFit/>
          </a:bodyPr>
          <a:lstStyle/>
          <a:p>
            <a:r>
              <a:rPr lang="es-CL" sz="2400" b="1" dirty="0" smtClean="0">
                <a:solidFill>
                  <a:schemeClr val="bg1"/>
                </a:solidFill>
                <a:latin typeface="Trebuchet MS" pitchFamily="34" charset="0"/>
              </a:rPr>
              <a:t>4</a:t>
            </a:r>
            <a:r>
              <a:rPr lang="es-CL" sz="2400" b="1" smtClean="0">
                <a:solidFill>
                  <a:schemeClr val="bg1"/>
                </a:solidFill>
                <a:latin typeface="Trebuchet MS" pitchFamily="34" charset="0"/>
              </a:rPr>
              <a:t>. </a:t>
            </a:r>
            <a:r>
              <a:rPr lang="es-CL" sz="2400" b="1" dirty="0" smtClean="0">
                <a:solidFill>
                  <a:schemeClr val="bg1"/>
                </a:solidFill>
                <a:latin typeface="Trebuchet MS" pitchFamily="34" charset="0"/>
              </a:rPr>
              <a:t>Estudio sobre Bolsas Plásticas (Cont.)</a:t>
            </a:r>
            <a:endParaRPr lang="es-CL" sz="2400" dirty="0">
              <a:solidFill>
                <a:schemeClr val="bg1"/>
              </a:solidFill>
            </a:endParaRPr>
          </a:p>
        </p:txBody>
      </p:sp>
    </p:spTree>
    <p:extLst>
      <p:ext uri="{BB962C8B-B14F-4D97-AF65-F5344CB8AC3E}">
        <p14:creationId xmlns:p14="http://schemas.microsoft.com/office/powerpoint/2010/main" val="31770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107" y="734913"/>
            <a:ext cx="8450561" cy="5639637"/>
          </a:xfrm>
          <a:prstGeom prst="rect">
            <a:avLst/>
          </a:prstGeom>
        </p:spPr>
      </p:pic>
      <p:pic>
        <p:nvPicPr>
          <p:cNvPr id="5" name="Imagen 43"/>
          <p:cNvPicPr>
            <a:picLocks noChangeAspect="1"/>
          </p:cNvPicPr>
          <p:nvPr/>
        </p:nvPicPr>
        <p:blipFill>
          <a:blip r:embed="rId3"/>
          <a:stretch>
            <a:fillRect/>
          </a:stretch>
        </p:blipFill>
        <p:spPr>
          <a:xfrm>
            <a:off x="7103427" y="6392573"/>
            <a:ext cx="1952232" cy="364426"/>
          </a:xfrm>
          <a:prstGeom prst="rect">
            <a:avLst/>
          </a:prstGeom>
        </p:spPr>
      </p:pic>
      <p:sp>
        <p:nvSpPr>
          <p:cNvPr id="6" name="TextBox 5"/>
          <p:cNvSpPr txBox="1"/>
          <p:nvPr/>
        </p:nvSpPr>
        <p:spPr>
          <a:xfrm>
            <a:off x="66906" y="6313357"/>
            <a:ext cx="7186510" cy="461665"/>
          </a:xfrm>
          <a:prstGeom prst="rect">
            <a:avLst/>
          </a:prstGeom>
          <a:noFill/>
        </p:spPr>
        <p:txBody>
          <a:bodyPr wrap="square" rtlCol="0">
            <a:spAutoFit/>
          </a:bodyPr>
          <a:lstStyle/>
          <a:p>
            <a:r>
              <a:rPr lang="es-ES_tradnl" sz="1200" dirty="0">
                <a:solidFill>
                  <a:srgbClr val="333333"/>
                </a:solidFill>
                <a:latin typeface="Calibri" charset="0"/>
                <a:ea typeface="Calibri" charset="0"/>
                <a:cs typeface="Calibri" charset="0"/>
              </a:rPr>
              <a:t>* </a:t>
            </a:r>
            <a:r>
              <a:rPr lang="es-ES_tradnl" sz="1200" dirty="0" smtClean="0">
                <a:solidFill>
                  <a:srgbClr val="333333"/>
                </a:solidFill>
                <a:latin typeface="Calibri" charset="0"/>
                <a:ea typeface="Calibri" charset="0"/>
                <a:cs typeface="Calibri" charset="0"/>
              </a:rPr>
              <a:t>Regenerativa. 2017. Estudio Bolsas Plásticas, disponible </a:t>
            </a:r>
            <a:r>
              <a:rPr lang="es-ES_tradnl" sz="1200" dirty="0">
                <a:solidFill>
                  <a:srgbClr val="333333"/>
                </a:solidFill>
                <a:latin typeface="Calibri" charset="0"/>
                <a:ea typeface="Calibri" charset="0"/>
                <a:cs typeface="Calibri" charset="0"/>
              </a:rPr>
              <a:t>en </a:t>
            </a:r>
            <a:r>
              <a:rPr lang="es-ES_tradnl" sz="1200" dirty="0" smtClean="0">
                <a:solidFill>
                  <a:srgbClr val="333333"/>
                </a:solidFill>
                <a:latin typeface="Calibri" charset="0"/>
                <a:ea typeface="Calibri" charset="0"/>
                <a:cs typeface="Calibri" charset="0"/>
                <a:hlinkClick r:id="rId4"/>
              </a:rPr>
              <a:t>www.supermercadosdechile.cl</a:t>
            </a:r>
            <a:r>
              <a:rPr lang="es-ES_tradnl" sz="1200" dirty="0" smtClean="0">
                <a:solidFill>
                  <a:srgbClr val="333333"/>
                </a:solidFill>
                <a:latin typeface="Calibri" charset="0"/>
                <a:ea typeface="Calibri" charset="0"/>
                <a:cs typeface="Calibri" charset="0"/>
              </a:rPr>
              <a:t> sección documentos http</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admin.aeurus.cl</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upload</a:t>
            </a:r>
            <a:r>
              <a:rPr lang="es-ES_tradnl" sz="1200" dirty="0">
                <a:solidFill>
                  <a:srgbClr val="333333"/>
                </a:solidFill>
                <a:latin typeface="Calibri" charset="0"/>
                <a:ea typeface="Calibri" charset="0"/>
                <a:cs typeface="Calibri" charset="0"/>
              </a:rPr>
              <a:t>/archivos/supermercados-de-chile/5208/archivo-adjunto/11/1511361783.pdf</a:t>
            </a:r>
          </a:p>
        </p:txBody>
      </p:sp>
      <p:sp>
        <p:nvSpPr>
          <p:cNvPr id="8" name="CuadroTexto 5"/>
          <p:cNvSpPr txBox="1"/>
          <p:nvPr/>
        </p:nvSpPr>
        <p:spPr>
          <a:xfrm flipH="1">
            <a:off x="82107" y="78781"/>
            <a:ext cx="8911767" cy="461665"/>
          </a:xfrm>
          <a:prstGeom prst="rect">
            <a:avLst/>
          </a:prstGeom>
          <a:solidFill>
            <a:schemeClr val="tx2"/>
          </a:solidFill>
        </p:spPr>
        <p:txBody>
          <a:bodyPr wrap="square" rtlCol="0">
            <a:spAutoFit/>
          </a:bodyPr>
          <a:lstStyle/>
          <a:p>
            <a:r>
              <a:rPr lang="es-CL" sz="2400" b="1" dirty="0" smtClean="0">
                <a:solidFill>
                  <a:schemeClr val="bg1"/>
                </a:solidFill>
                <a:latin typeface="Trebuchet MS" pitchFamily="34" charset="0"/>
              </a:rPr>
              <a:t>4</a:t>
            </a:r>
            <a:r>
              <a:rPr lang="es-CL" sz="2400" b="1" smtClean="0">
                <a:solidFill>
                  <a:schemeClr val="bg1"/>
                </a:solidFill>
                <a:latin typeface="Trebuchet MS" pitchFamily="34" charset="0"/>
              </a:rPr>
              <a:t>. Estudio </a:t>
            </a:r>
            <a:r>
              <a:rPr lang="es-CL" sz="2400" b="1" dirty="0" smtClean="0">
                <a:solidFill>
                  <a:schemeClr val="bg1"/>
                </a:solidFill>
                <a:latin typeface="Trebuchet MS" pitchFamily="34" charset="0"/>
              </a:rPr>
              <a:t>sobre Bolsas Plásticas (Cont.)</a:t>
            </a:r>
            <a:endParaRPr lang="es-CL" sz="2400" dirty="0">
              <a:solidFill>
                <a:schemeClr val="bg1"/>
              </a:solidFill>
            </a:endParaRPr>
          </a:p>
        </p:txBody>
      </p:sp>
    </p:spTree>
    <p:extLst>
      <p:ext uri="{BB962C8B-B14F-4D97-AF65-F5344CB8AC3E}">
        <p14:creationId xmlns:p14="http://schemas.microsoft.com/office/powerpoint/2010/main" val="130062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9081"/>
            <a:ext cx="4468920" cy="3663607"/>
          </a:xfrm>
          <a:prstGeom prst="rect">
            <a:avLst/>
          </a:prstGeom>
        </p:spPr>
      </p:pic>
      <p:pic>
        <p:nvPicPr>
          <p:cNvPr id="5" name="Picture 4"/>
          <p:cNvPicPr>
            <a:picLocks noChangeAspect="1"/>
          </p:cNvPicPr>
          <p:nvPr/>
        </p:nvPicPr>
        <p:blipFill>
          <a:blip r:embed="rId3"/>
          <a:stretch>
            <a:fillRect/>
          </a:stretch>
        </p:blipFill>
        <p:spPr>
          <a:xfrm>
            <a:off x="4468920" y="1444367"/>
            <a:ext cx="4526799" cy="3767894"/>
          </a:xfrm>
          <a:prstGeom prst="rect">
            <a:avLst/>
          </a:prstGeom>
        </p:spPr>
      </p:pic>
      <p:pic>
        <p:nvPicPr>
          <p:cNvPr id="6" name="Imagen 43"/>
          <p:cNvPicPr>
            <a:picLocks noChangeAspect="1"/>
          </p:cNvPicPr>
          <p:nvPr/>
        </p:nvPicPr>
        <p:blipFill>
          <a:blip r:embed="rId4"/>
          <a:stretch>
            <a:fillRect/>
          </a:stretch>
        </p:blipFill>
        <p:spPr>
          <a:xfrm>
            <a:off x="7103427" y="6392573"/>
            <a:ext cx="1952232" cy="364426"/>
          </a:xfrm>
          <a:prstGeom prst="rect">
            <a:avLst/>
          </a:prstGeom>
        </p:spPr>
      </p:pic>
      <p:sp>
        <p:nvSpPr>
          <p:cNvPr id="7" name="TextBox 6"/>
          <p:cNvSpPr txBox="1"/>
          <p:nvPr/>
        </p:nvSpPr>
        <p:spPr>
          <a:xfrm>
            <a:off x="66906" y="6313357"/>
            <a:ext cx="7186510" cy="461665"/>
          </a:xfrm>
          <a:prstGeom prst="rect">
            <a:avLst/>
          </a:prstGeom>
          <a:noFill/>
        </p:spPr>
        <p:txBody>
          <a:bodyPr wrap="square" rtlCol="0">
            <a:spAutoFit/>
          </a:bodyPr>
          <a:lstStyle/>
          <a:p>
            <a:r>
              <a:rPr lang="es-ES_tradnl" sz="1200" dirty="0">
                <a:solidFill>
                  <a:srgbClr val="333333"/>
                </a:solidFill>
                <a:latin typeface="Calibri" charset="0"/>
                <a:ea typeface="Calibri" charset="0"/>
                <a:cs typeface="Calibri" charset="0"/>
              </a:rPr>
              <a:t>* </a:t>
            </a:r>
            <a:r>
              <a:rPr lang="es-ES_tradnl" sz="1200" dirty="0" smtClean="0">
                <a:solidFill>
                  <a:srgbClr val="333333"/>
                </a:solidFill>
                <a:latin typeface="Calibri" charset="0"/>
                <a:ea typeface="Calibri" charset="0"/>
                <a:cs typeface="Calibri" charset="0"/>
              </a:rPr>
              <a:t>Regenerativa. 2017. Estudio Bolsas Plásticas, disponible </a:t>
            </a:r>
            <a:r>
              <a:rPr lang="es-ES_tradnl" sz="1200" dirty="0">
                <a:solidFill>
                  <a:srgbClr val="333333"/>
                </a:solidFill>
                <a:latin typeface="Calibri" charset="0"/>
                <a:ea typeface="Calibri" charset="0"/>
                <a:cs typeface="Calibri" charset="0"/>
              </a:rPr>
              <a:t>en </a:t>
            </a:r>
            <a:r>
              <a:rPr lang="es-ES_tradnl" sz="1200" dirty="0" smtClean="0">
                <a:solidFill>
                  <a:srgbClr val="333333"/>
                </a:solidFill>
                <a:latin typeface="Calibri" charset="0"/>
                <a:ea typeface="Calibri" charset="0"/>
                <a:cs typeface="Calibri" charset="0"/>
                <a:hlinkClick r:id="rId5"/>
              </a:rPr>
              <a:t>www.supermercadosdechile.cl</a:t>
            </a:r>
            <a:r>
              <a:rPr lang="es-ES_tradnl" sz="1200" dirty="0" smtClean="0">
                <a:solidFill>
                  <a:srgbClr val="333333"/>
                </a:solidFill>
                <a:latin typeface="Calibri" charset="0"/>
                <a:ea typeface="Calibri" charset="0"/>
                <a:cs typeface="Calibri" charset="0"/>
              </a:rPr>
              <a:t> sección documentos http</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admin.aeurus.cl</a:t>
            </a:r>
            <a:r>
              <a:rPr lang="es-ES_tradnl" sz="1200" dirty="0">
                <a:solidFill>
                  <a:srgbClr val="333333"/>
                </a:solidFill>
                <a:latin typeface="Calibri" charset="0"/>
                <a:ea typeface="Calibri" charset="0"/>
                <a:cs typeface="Calibri" charset="0"/>
              </a:rPr>
              <a:t>/</a:t>
            </a:r>
            <a:r>
              <a:rPr lang="es-ES_tradnl" sz="1200" dirty="0" err="1">
                <a:solidFill>
                  <a:srgbClr val="333333"/>
                </a:solidFill>
                <a:latin typeface="Calibri" charset="0"/>
                <a:ea typeface="Calibri" charset="0"/>
                <a:cs typeface="Calibri" charset="0"/>
              </a:rPr>
              <a:t>upload</a:t>
            </a:r>
            <a:r>
              <a:rPr lang="es-ES_tradnl" sz="1200" dirty="0">
                <a:solidFill>
                  <a:srgbClr val="333333"/>
                </a:solidFill>
                <a:latin typeface="Calibri" charset="0"/>
                <a:ea typeface="Calibri" charset="0"/>
                <a:cs typeface="Calibri" charset="0"/>
              </a:rPr>
              <a:t>/archivos/supermercados-de-chile/5208/archivo-adjunto/11/1511361783.pdf</a:t>
            </a:r>
          </a:p>
        </p:txBody>
      </p:sp>
      <p:sp>
        <p:nvSpPr>
          <p:cNvPr id="9" name="CuadroTexto 5"/>
          <p:cNvSpPr txBox="1"/>
          <p:nvPr/>
        </p:nvSpPr>
        <p:spPr>
          <a:xfrm flipH="1">
            <a:off x="82107" y="78781"/>
            <a:ext cx="8911767" cy="461665"/>
          </a:xfrm>
          <a:prstGeom prst="rect">
            <a:avLst/>
          </a:prstGeom>
          <a:solidFill>
            <a:schemeClr val="tx2"/>
          </a:solidFill>
        </p:spPr>
        <p:txBody>
          <a:bodyPr wrap="square" rtlCol="0">
            <a:spAutoFit/>
          </a:bodyPr>
          <a:lstStyle/>
          <a:p>
            <a:r>
              <a:rPr lang="es-CL" sz="2400" b="1" dirty="0" smtClean="0">
                <a:solidFill>
                  <a:schemeClr val="bg1"/>
                </a:solidFill>
                <a:latin typeface="Trebuchet MS" pitchFamily="34" charset="0"/>
              </a:rPr>
              <a:t>4</a:t>
            </a:r>
            <a:r>
              <a:rPr lang="es-CL" sz="2400" b="1" smtClean="0">
                <a:solidFill>
                  <a:schemeClr val="bg1"/>
                </a:solidFill>
                <a:latin typeface="Trebuchet MS" pitchFamily="34" charset="0"/>
              </a:rPr>
              <a:t>. Estudio </a:t>
            </a:r>
            <a:r>
              <a:rPr lang="es-CL" sz="2400" b="1" dirty="0" smtClean="0">
                <a:solidFill>
                  <a:schemeClr val="bg1"/>
                </a:solidFill>
                <a:latin typeface="Trebuchet MS" pitchFamily="34" charset="0"/>
              </a:rPr>
              <a:t>sobre Bolsas Plásticas (Cont.)</a:t>
            </a:r>
            <a:endParaRPr lang="es-CL" sz="2400" dirty="0">
              <a:solidFill>
                <a:schemeClr val="bg1"/>
              </a:solidFill>
            </a:endParaRPr>
          </a:p>
        </p:txBody>
      </p:sp>
    </p:spTree>
    <p:extLst>
      <p:ext uri="{BB962C8B-B14F-4D97-AF65-F5344CB8AC3E}">
        <p14:creationId xmlns:p14="http://schemas.microsoft.com/office/powerpoint/2010/main" val="153381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REP vs. REP + Degradabilidad (preliminar)</a:t>
            </a:r>
            <a:endParaRPr lang="es-CL" dirty="0">
              <a:solidFill>
                <a:schemeClr val="bg1"/>
              </a:solidFill>
            </a:endParaRPr>
          </a:p>
        </p:txBody>
      </p:sp>
      <p:sp>
        <p:nvSpPr>
          <p:cNvPr id="5" name="TextBox 4"/>
          <p:cNvSpPr txBox="1"/>
          <p:nvPr/>
        </p:nvSpPr>
        <p:spPr>
          <a:xfrm>
            <a:off x="1083015" y="1154345"/>
            <a:ext cx="2143182" cy="1815882"/>
          </a:xfrm>
          <a:prstGeom prst="rect">
            <a:avLst/>
          </a:prstGeom>
          <a:noFill/>
        </p:spPr>
        <p:txBody>
          <a:bodyPr wrap="square" rtlCol="0">
            <a:spAutoFit/>
          </a:bodyPr>
          <a:lstStyle/>
          <a:p>
            <a:pPr marL="128588" indent="-128588">
              <a:buFont typeface="Arial" charset="0"/>
              <a:buChar char="•"/>
            </a:pPr>
            <a:r>
              <a:rPr lang="es-ES_tradnl" sz="1400" dirty="0" smtClean="0">
                <a:solidFill>
                  <a:srgbClr val="333333"/>
                </a:solidFill>
                <a:latin typeface="Calibri" charset="0"/>
                <a:ea typeface="Calibri" charset="0"/>
                <a:cs typeface="Calibri" charset="0"/>
              </a:rPr>
              <a:t>Supermercados se han sumado a más de 50 iniciativas comunales que las prohíben.</a:t>
            </a:r>
          </a:p>
          <a:p>
            <a:pPr marL="128588" indent="-128588">
              <a:buFont typeface="Arial" charset="0"/>
              <a:buChar char="•"/>
            </a:pPr>
            <a:r>
              <a:rPr lang="es-ES_tradnl" sz="1400" dirty="0" smtClean="0">
                <a:solidFill>
                  <a:srgbClr val="333333"/>
                </a:solidFill>
                <a:latin typeface="Calibri" charset="0"/>
                <a:ea typeface="Calibri" charset="0"/>
                <a:cs typeface="Calibri" charset="0"/>
              </a:rPr>
              <a:t>Estudio Regenerativa concluye que las personas se demoran un año en adaptarse. </a:t>
            </a:r>
            <a:endParaRPr lang="es-ES_tradnl" sz="1400" dirty="0">
              <a:solidFill>
                <a:srgbClr val="333333"/>
              </a:solidFill>
              <a:latin typeface="Calibri" charset="0"/>
              <a:ea typeface="Calibri" charset="0"/>
              <a:cs typeface="Calibri" charset="0"/>
            </a:endParaRPr>
          </a:p>
        </p:txBody>
      </p:sp>
      <p:sp>
        <p:nvSpPr>
          <p:cNvPr id="8" name="TextBox 7"/>
          <p:cNvSpPr txBox="1"/>
          <p:nvPr/>
        </p:nvSpPr>
        <p:spPr>
          <a:xfrm>
            <a:off x="1310995" y="678011"/>
            <a:ext cx="1556814" cy="338554"/>
          </a:xfrm>
          <a:prstGeom prst="rect">
            <a:avLst/>
          </a:prstGeom>
          <a:noFill/>
        </p:spPr>
        <p:txBody>
          <a:bodyPr wrap="square" rtlCol="0">
            <a:spAutoFit/>
          </a:bodyPr>
          <a:lstStyle/>
          <a:p>
            <a:pPr algn="ctr"/>
            <a:r>
              <a:rPr lang="es-ES_tradnl" sz="1600" b="1" dirty="0" smtClean="0">
                <a:solidFill>
                  <a:srgbClr val="333333"/>
                </a:solidFill>
                <a:latin typeface="Calibri" charset="0"/>
                <a:ea typeface="Calibri" charset="0"/>
                <a:cs typeface="Calibri" charset="0"/>
              </a:rPr>
              <a:t>HOY</a:t>
            </a:r>
            <a:endParaRPr lang="es-ES_tradnl" sz="1600" b="1" dirty="0">
              <a:solidFill>
                <a:srgbClr val="333333"/>
              </a:solidFill>
              <a:latin typeface="Calibri" charset="0"/>
              <a:ea typeface="Calibri" charset="0"/>
              <a:cs typeface="Calibri" charset="0"/>
            </a:endParaRPr>
          </a:p>
        </p:txBody>
      </p:sp>
      <p:sp>
        <p:nvSpPr>
          <p:cNvPr id="9" name="TextBox 8"/>
          <p:cNvSpPr txBox="1"/>
          <p:nvPr/>
        </p:nvSpPr>
        <p:spPr>
          <a:xfrm>
            <a:off x="6485492" y="662621"/>
            <a:ext cx="2554559" cy="338554"/>
          </a:xfrm>
          <a:prstGeom prst="rect">
            <a:avLst/>
          </a:prstGeom>
          <a:noFill/>
        </p:spPr>
        <p:txBody>
          <a:bodyPr wrap="square" rtlCol="0">
            <a:spAutoFit/>
          </a:bodyPr>
          <a:lstStyle/>
          <a:p>
            <a:pPr algn="ctr"/>
            <a:r>
              <a:rPr lang="es-ES_tradnl" sz="1600" b="1" smtClean="0">
                <a:solidFill>
                  <a:srgbClr val="333333"/>
                </a:solidFill>
                <a:latin typeface="Calibri" charset="0"/>
                <a:ea typeface="Calibri" charset="0"/>
                <a:cs typeface="Calibri" charset="0"/>
              </a:rPr>
              <a:t>REP + DEGRADABILIDAD </a:t>
            </a:r>
            <a:endParaRPr lang="es-ES_tradnl" sz="1600" b="1" dirty="0">
              <a:solidFill>
                <a:srgbClr val="333333"/>
              </a:solidFill>
              <a:latin typeface="Calibri" charset="0"/>
              <a:ea typeface="Calibri" charset="0"/>
              <a:cs typeface="Calibri" charset="0"/>
            </a:endParaRPr>
          </a:p>
        </p:txBody>
      </p:sp>
      <p:sp>
        <p:nvSpPr>
          <p:cNvPr id="10" name="TextBox 9"/>
          <p:cNvSpPr txBox="1"/>
          <p:nvPr/>
        </p:nvSpPr>
        <p:spPr>
          <a:xfrm>
            <a:off x="4046134" y="669753"/>
            <a:ext cx="1556814" cy="338554"/>
          </a:xfrm>
          <a:prstGeom prst="rect">
            <a:avLst/>
          </a:prstGeom>
          <a:noFill/>
        </p:spPr>
        <p:txBody>
          <a:bodyPr wrap="square" rtlCol="0">
            <a:spAutoFit/>
          </a:bodyPr>
          <a:lstStyle/>
          <a:p>
            <a:pPr algn="ctr"/>
            <a:r>
              <a:rPr lang="es-ES_tradnl" sz="1600" b="1" dirty="0" smtClean="0">
                <a:solidFill>
                  <a:srgbClr val="333333"/>
                </a:solidFill>
                <a:latin typeface="Calibri" charset="0"/>
                <a:ea typeface="Calibri" charset="0"/>
                <a:cs typeface="Calibri" charset="0"/>
              </a:rPr>
              <a:t>REP</a:t>
            </a:r>
            <a:endParaRPr lang="es-ES_tradnl" sz="1600" b="1" dirty="0">
              <a:solidFill>
                <a:srgbClr val="333333"/>
              </a:solidFill>
              <a:latin typeface="Calibri" charset="0"/>
              <a:ea typeface="Calibri" charset="0"/>
              <a:cs typeface="Calibri" charset="0"/>
            </a:endParaRPr>
          </a:p>
        </p:txBody>
      </p:sp>
      <p:sp>
        <p:nvSpPr>
          <p:cNvPr id="12" name="TextBox 11"/>
          <p:cNvSpPr txBox="1"/>
          <p:nvPr/>
        </p:nvSpPr>
        <p:spPr>
          <a:xfrm>
            <a:off x="3386308" y="1129027"/>
            <a:ext cx="2902806" cy="2246769"/>
          </a:xfrm>
          <a:prstGeom prst="rect">
            <a:avLst/>
          </a:prstGeom>
          <a:noFill/>
        </p:spPr>
        <p:txBody>
          <a:bodyPr wrap="square" rtlCol="0">
            <a:spAutoFit/>
          </a:bodyPr>
          <a:lstStyle/>
          <a:p>
            <a:pPr marL="128588" indent="-128588">
              <a:buFont typeface="Arial" charset="0"/>
              <a:buChar char="•"/>
            </a:pPr>
            <a:r>
              <a:rPr lang="es-ES_tradnl" sz="1400" dirty="0" smtClean="0">
                <a:solidFill>
                  <a:srgbClr val="333333"/>
                </a:solidFill>
                <a:latin typeface="Calibri" charset="0"/>
                <a:ea typeface="Calibri" charset="0"/>
                <a:cs typeface="Calibri" charset="0"/>
              </a:rPr>
              <a:t>En lugares permitidos, o de otras fuentes, serán parte de las metas de Envases y Embalajes, por lo que su colección y valorización sería abordada por el Sistema de Gestión colectivo de productores de Envases y Embalajes, en conjunto con los demás plásticos </a:t>
            </a:r>
            <a:r>
              <a:rPr lang="es-ES_tradnl" sz="1400" smtClean="0">
                <a:solidFill>
                  <a:srgbClr val="333333"/>
                </a:solidFill>
                <a:latin typeface="Calibri" charset="0"/>
                <a:ea typeface="Calibri" charset="0"/>
                <a:cs typeface="Calibri" charset="0"/>
              </a:rPr>
              <a:t>(volumen).</a:t>
            </a:r>
            <a:endParaRPr lang="es-ES_tradnl" sz="1400" dirty="0" smtClean="0">
              <a:solidFill>
                <a:srgbClr val="333333"/>
              </a:solidFill>
              <a:latin typeface="Calibri" charset="0"/>
              <a:ea typeface="Calibri" charset="0"/>
              <a:cs typeface="Calibri" charset="0"/>
            </a:endParaRPr>
          </a:p>
          <a:p>
            <a:pPr marL="128588" indent="-128588">
              <a:buFont typeface="Arial" charset="0"/>
              <a:buChar char="•"/>
            </a:pPr>
            <a:r>
              <a:rPr lang="es-ES_tradnl" sz="1400" dirty="0" smtClean="0">
                <a:solidFill>
                  <a:srgbClr val="333333"/>
                </a:solidFill>
                <a:latin typeface="Calibri" charset="0"/>
                <a:ea typeface="Calibri" charset="0"/>
                <a:cs typeface="Calibri" charset="0"/>
              </a:rPr>
              <a:t>Degradables se incorporarán en la medida que sea costo-efectivo.</a:t>
            </a:r>
          </a:p>
        </p:txBody>
      </p:sp>
      <p:sp>
        <p:nvSpPr>
          <p:cNvPr id="13" name="TextBox 12"/>
          <p:cNvSpPr txBox="1"/>
          <p:nvPr/>
        </p:nvSpPr>
        <p:spPr>
          <a:xfrm>
            <a:off x="6262775" y="1106446"/>
            <a:ext cx="2715394" cy="1600438"/>
          </a:xfrm>
          <a:prstGeom prst="rect">
            <a:avLst/>
          </a:prstGeom>
          <a:noFill/>
        </p:spPr>
        <p:txBody>
          <a:bodyPr wrap="square" rtlCol="0">
            <a:spAutoFit/>
          </a:bodyPr>
          <a:lstStyle/>
          <a:p>
            <a:pPr marL="128588" indent="-128588">
              <a:buFont typeface="Arial" charset="0"/>
              <a:buChar char="•"/>
            </a:pPr>
            <a:r>
              <a:rPr lang="es-ES_tradnl" sz="1400" dirty="0" smtClean="0">
                <a:solidFill>
                  <a:srgbClr val="333333"/>
                </a:solidFill>
                <a:latin typeface="Calibri" charset="0"/>
                <a:ea typeface="Calibri" charset="0"/>
                <a:cs typeface="Calibri" charset="0"/>
              </a:rPr>
              <a:t>Se requeriría distintivo y sistema paralelo dedicado, encareciendo la gestión de este residuo por parte del sistema de gestión de productores de Envases y Embalajes.</a:t>
            </a:r>
          </a:p>
          <a:p>
            <a:pPr marL="128588" indent="-128588">
              <a:buFont typeface="Arial" charset="0"/>
              <a:buChar char="•"/>
            </a:pPr>
            <a:r>
              <a:rPr lang="es-ES_tradnl" sz="1400" dirty="0" smtClean="0">
                <a:solidFill>
                  <a:srgbClr val="333333"/>
                </a:solidFill>
                <a:latin typeface="Calibri" charset="0"/>
                <a:ea typeface="Calibri" charset="0"/>
                <a:cs typeface="Calibri" charset="0"/>
              </a:rPr>
              <a:t>Eventual costo del material en sí.</a:t>
            </a:r>
          </a:p>
        </p:txBody>
      </p:sp>
      <p:pic>
        <p:nvPicPr>
          <p:cNvPr id="11" name="Imagen 43"/>
          <p:cNvPicPr>
            <a:picLocks noChangeAspect="1"/>
          </p:cNvPicPr>
          <p:nvPr/>
        </p:nvPicPr>
        <p:blipFill>
          <a:blip r:embed="rId2"/>
          <a:stretch>
            <a:fillRect/>
          </a:stretch>
        </p:blipFill>
        <p:spPr>
          <a:xfrm>
            <a:off x="7103427" y="6392573"/>
            <a:ext cx="1952232" cy="364426"/>
          </a:xfrm>
          <a:prstGeom prst="rect">
            <a:avLst/>
          </a:prstGeom>
        </p:spPr>
      </p:pic>
      <p:sp>
        <p:nvSpPr>
          <p:cNvPr id="15" name="TextBox 14"/>
          <p:cNvSpPr txBox="1"/>
          <p:nvPr/>
        </p:nvSpPr>
        <p:spPr>
          <a:xfrm>
            <a:off x="82107" y="1643449"/>
            <a:ext cx="1000908" cy="350757"/>
          </a:xfrm>
          <a:prstGeom prst="rect">
            <a:avLst/>
          </a:prstGeom>
          <a:noFill/>
        </p:spPr>
        <p:txBody>
          <a:bodyPr wrap="square" rtlCol="0">
            <a:spAutoFit/>
          </a:bodyPr>
          <a:lstStyle/>
          <a:p>
            <a:pPr algn="ctr"/>
            <a:r>
              <a:rPr lang="es-ES_tradnl" sz="1600" b="1" smtClean="0">
                <a:solidFill>
                  <a:srgbClr val="333333"/>
                </a:solidFill>
                <a:latin typeface="Calibri" charset="0"/>
                <a:ea typeface="Calibri" charset="0"/>
                <a:cs typeface="Calibri" charset="0"/>
              </a:rPr>
              <a:t>Bolsas</a:t>
            </a:r>
            <a:endParaRPr lang="es-ES_tradnl" sz="1600" b="1" dirty="0">
              <a:solidFill>
                <a:srgbClr val="333333"/>
              </a:solidFill>
              <a:latin typeface="Calibri" charset="0"/>
              <a:ea typeface="Calibri" charset="0"/>
              <a:cs typeface="Calibri" charset="0"/>
            </a:endParaRPr>
          </a:p>
        </p:txBody>
      </p:sp>
      <p:sp>
        <p:nvSpPr>
          <p:cNvPr id="16" name="TextBox 15"/>
          <p:cNvSpPr txBox="1"/>
          <p:nvPr/>
        </p:nvSpPr>
        <p:spPr>
          <a:xfrm>
            <a:off x="0" y="3456746"/>
            <a:ext cx="1000908" cy="350757"/>
          </a:xfrm>
          <a:prstGeom prst="rect">
            <a:avLst/>
          </a:prstGeom>
          <a:noFill/>
        </p:spPr>
        <p:txBody>
          <a:bodyPr wrap="square" rtlCol="0">
            <a:spAutoFit/>
          </a:bodyPr>
          <a:lstStyle/>
          <a:p>
            <a:pPr algn="ctr"/>
            <a:r>
              <a:rPr lang="es-ES_tradnl" sz="1600" b="1" dirty="0" smtClean="0">
                <a:solidFill>
                  <a:srgbClr val="333333"/>
                </a:solidFill>
                <a:latin typeface="Calibri" charset="0"/>
                <a:ea typeface="Calibri" charset="0"/>
                <a:cs typeface="Calibri" charset="0"/>
              </a:rPr>
              <a:t>Film</a:t>
            </a:r>
            <a:endParaRPr lang="es-ES_tradnl" sz="1600" b="1" dirty="0">
              <a:solidFill>
                <a:srgbClr val="333333"/>
              </a:solidFill>
              <a:latin typeface="Calibri" charset="0"/>
              <a:ea typeface="Calibri" charset="0"/>
              <a:cs typeface="Calibri" charset="0"/>
            </a:endParaRPr>
          </a:p>
        </p:txBody>
      </p:sp>
      <p:sp>
        <p:nvSpPr>
          <p:cNvPr id="17" name="TextBox 16"/>
          <p:cNvSpPr txBox="1"/>
          <p:nvPr/>
        </p:nvSpPr>
        <p:spPr>
          <a:xfrm>
            <a:off x="1083015" y="3454491"/>
            <a:ext cx="2143182" cy="2031325"/>
          </a:xfrm>
          <a:prstGeom prst="rect">
            <a:avLst/>
          </a:prstGeom>
          <a:noFill/>
        </p:spPr>
        <p:txBody>
          <a:bodyPr wrap="square" rtlCol="0">
            <a:spAutoFit/>
          </a:bodyPr>
          <a:lstStyle/>
          <a:p>
            <a:pPr marL="128588" indent="-128588">
              <a:buFont typeface="Arial" charset="0"/>
              <a:buChar char="•"/>
            </a:pPr>
            <a:r>
              <a:rPr lang="es-ES_tradnl" sz="1400" dirty="0" smtClean="0">
                <a:solidFill>
                  <a:srgbClr val="333333"/>
                </a:solidFill>
                <a:latin typeface="Calibri" charset="0"/>
                <a:ea typeface="Calibri" charset="0"/>
                <a:cs typeface="Calibri" charset="0"/>
              </a:rPr>
              <a:t>Se gestiona vía Sistema Nacional de Declaración de Residuos (</a:t>
            </a:r>
            <a:r>
              <a:rPr lang="es-ES_tradnl" sz="1400" dirty="0" err="1" smtClean="0">
                <a:solidFill>
                  <a:srgbClr val="333333"/>
                </a:solidFill>
                <a:latin typeface="Calibri" charset="0"/>
                <a:ea typeface="Calibri" charset="0"/>
                <a:cs typeface="Calibri" charset="0"/>
              </a:rPr>
              <a:t>Sinader</a:t>
            </a:r>
            <a:r>
              <a:rPr lang="es-ES_tradnl" sz="1400" dirty="0" smtClean="0">
                <a:solidFill>
                  <a:srgbClr val="333333"/>
                </a:solidFill>
                <a:latin typeface="Calibri" charset="0"/>
                <a:ea typeface="Calibri" charset="0"/>
                <a:cs typeface="Calibri" charset="0"/>
              </a:rPr>
              <a:t>).</a:t>
            </a:r>
          </a:p>
          <a:p>
            <a:pPr marL="128588" indent="-128588">
              <a:buFont typeface="Arial" charset="0"/>
              <a:buChar char="•"/>
            </a:pPr>
            <a:r>
              <a:rPr lang="es-ES_tradnl" sz="1400" dirty="0" smtClean="0">
                <a:solidFill>
                  <a:srgbClr val="333333"/>
                </a:solidFill>
                <a:latin typeface="Calibri" charset="0"/>
                <a:ea typeface="Calibri" charset="0"/>
                <a:cs typeface="Calibri" charset="0"/>
              </a:rPr>
              <a:t>Se valoriza, dependiendo de la capacidad local, junto con todos los demás plásticos, teniendo valor de mercado.</a:t>
            </a:r>
            <a:endParaRPr lang="es-ES_tradnl" sz="1400" dirty="0">
              <a:solidFill>
                <a:srgbClr val="333333"/>
              </a:solidFill>
              <a:latin typeface="Calibri" charset="0"/>
              <a:ea typeface="Calibri" charset="0"/>
              <a:cs typeface="Calibri" charset="0"/>
            </a:endParaRPr>
          </a:p>
        </p:txBody>
      </p:sp>
      <p:sp>
        <p:nvSpPr>
          <p:cNvPr id="18" name="TextBox 17"/>
          <p:cNvSpPr txBox="1"/>
          <p:nvPr/>
        </p:nvSpPr>
        <p:spPr>
          <a:xfrm>
            <a:off x="3448093" y="3469699"/>
            <a:ext cx="2876467" cy="1815882"/>
          </a:xfrm>
          <a:prstGeom prst="rect">
            <a:avLst/>
          </a:prstGeom>
          <a:noFill/>
        </p:spPr>
        <p:txBody>
          <a:bodyPr wrap="square" rtlCol="0">
            <a:spAutoFit/>
          </a:bodyPr>
          <a:lstStyle/>
          <a:p>
            <a:pPr marL="128588" indent="-128588">
              <a:buFont typeface="Arial" charset="0"/>
              <a:buChar char="•"/>
            </a:pPr>
            <a:r>
              <a:rPr lang="es-ES_tradnl" sz="1400" dirty="0">
                <a:solidFill>
                  <a:srgbClr val="333333"/>
                </a:solidFill>
                <a:latin typeface="Calibri" charset="0"/>
                <a:ea typeface="Calibri" charset="0"/>
                <a:cs typeface="Calibri" charset="0"/>
              </a:rPr>
              <a:t>S</a:t>
            </a:r>
            <a:r>
              <a:rPr lang="es-ES_tradnl" sz="1400" dirty="0" smtClean="0">
                <a:solidFill>
                  <a:srgbClr val="333333"/>
                </a:solidFill>
                <a:latin typeface="Calibri" charset="0"/>
                <a:ea typeface="Calibri" charset="0"/>
                <a:cs typeface="Calibri" charset="0"/>
              </a:rPr>
              <a:t>erá gestionado junto con los demás plásticos, ya sea a través de Sistemas de Gestión o Gestor Certificado en caso de que productor opte ser consumidor industrial.</a:t>
            </a:r>
          </a:p>
          <a:p>
            <a:pPr marL="128588" indent="-128588">
              <a:buFont typeface="Arial" charset="0"/>
              <a:buChar char="•"/>
            </a:pPr>
            <a:r>
              <a:rPr lang="es-ES_tradnl" sz="1400" dirty="0" smtClean="0">
                <a:solidFill>
                  <a:srgbClr val="333333"/>
                </a:solidFill>
                <a:latin typeface="Calibri" charset="0"/>
                <a:ea typeface="Calibri" charset="0"/>
                <a:cs typeface="Calibri" charset="0"/>
              </a:rPr>
              <a:t>Degradables </a:t>
            </a:r>
            <a:r>
              <a:rPr lang="es-ES_tradnl" sz="1400" dirty="0">
                <a:solidFill>
                  <a:srgbClr val="333333"/>
                </a:solidFill>
                <a:latin typeface="Calibri" charset="0"/>
                <a:ea typeface="Calibri" charset="0"/>
                <a:cs typeface="Calibri" charset="0"/>
              </a:rPr>
              <a:t>se incorporarán en la medida que sea costo-efectivo</a:t>
            </a:r>
            <a:r>
              <a:rPr lang="es-ES_tradnl" sz="1400" dirty="0" smtClean="0">
                <a:solidFill>
                  <a:srgbClr val="333333"/>
                </a:solidFill>
                <a:latin typeface="Calibri" charset="0"/>
                <a:ea typeface="Calibri" charset="0"/>
                <a:cs typeface="Calibri" charset="0"/>
              </a:rPr>
              <a:t>.</a:t>
            </a:r>
            <a:endParaRPr lang="es-ES_tradnl" sz="1400" dirty="0">
              <a:solidFill>
                <a:srgbClr val="333333"/>
              </a:solidFill>
              <a:latin typeface="Calibri" charset="0"/>
              <a:ea typeface="Calibri" charset="0"/>
              <a:cs typeface="Calibri" charset="0"/>
            </a:endParaRPr>
          </a:p>
        </p:txBody>
      </p:sp>
      <p:sp>
        <p:nvSpPr>
          <p:cNvPr id="19" name="TextBox 18"/>
          <p:cNvSpPr txBox="1"/>
          <p:nvPr/>
        </p:nvSpPr>
        <p:spPr>
          <a:xfrm>
            <a:off x="6318575" y="3480913"/>
            <a:ext cx="2715394" cy="1600438"/>
          </a:xfrm>
          <a:prstGeom prst="rect">
            <a:avLst/>
          </a:prstGeom>
          <a:noFill/>
        </p:spPr>
        <p:txBody>
          <a:bodyPr wrap="square" rtlCol="0">
            <a:spAutoFit/>
          </a:bodyPr>
          <a:lstStyle/>
          <a:p>
            <a:pPr marL="128588" indent="-128588">
              <a:buFont typeface="Arial" charset="0"/>
              <a:buChar char="•"/>
            </a:pPr>
            <a:r>
              <a:rPr lang="es-ES_tradnl" sz="1400" dirty="0">
                <a:solidFill>
                  <a:srgbClr val="333333"/>
                </a:solidFill>
                <a:latin typeface="Calibri" charset="0"/>
                <a:ea typeface="Calibri" charset="0"/>
                <a:cs typeface="Calibri" charset="0"/>
              </a:rPr>
              <a:t>Se requeriría distintivo y </a:t>
            </a:r>
            <a:r>
              <a:rPr lang="es-ES_tradnl" sz="1400" dirty="0" smtClean="0">
                <a:solidFill>
                  <a:srgbClr val="333333"/>
                </a:solidFill>
                <a:latin typeface="Calibri" charset="0"/>
                <a:ea typeface="Calibri" charset="0"/>
                <a:cs typeface="Calibri" charset="0"/>
              </a:rPr>
              <a:t>sistema paralelo dedicado, </a:t>
            </a:r>
            <a:r>
              <a:rPr lang="es-ES_tradnl" sz="1400" dirty="0">
                <a:solidFill>
                  <a:srgbClr val="333333"/>
                </a:solidFill>
                <a:latin typeface="Calibri" charset="0"/>
                <a:ea typeface="Calibri" charset="0"/>
                <a:cs typeface="Calibri" charset="0"/>
              </a:rPr>
              <a:t>encareciendo la gestión de este residuo por parte del sistema de gestión de productores de Envases y Embalajes.</a:t>
            </a:r>
          </a:p>
          <a:p>
            <a:pPr marL="128588" indent="-128588">
              <a:buFont typeface="Arial" charset="0"/>
              <a:buChar char="•"/>
            </a:pPr>
            <a:r>
              <a:rPr lang="es-ES_tradnl" sz="1400" dirty="0" smtClean="0">
                <a:solidFill>
                  <a:srgbClr val="333333"/>
                </a:solidFill>
                <a:latin typeface="Calibri" charset="0"/>
                <a:ea typeface="Calibri" charset="0"/>
                <a:cs typeface="Calibri" charset="0"/>
              </a:rPr>
              <a:t>Eventual costo de material en sí.</a:t>
            </a:r>
          </a:p>
        </p:txBody>
      </p:sp>
      <p:cxnSp>
        <p:nvCxnSpPr>
          <p:cNvPr id="3" name="Straight Connector 2"/>
          <p:cNvCxnSpPr/>
          <p:nvPr/>
        </p:nvCxnSpPr>
        <p:spPr bwMode="auto">
          <a:xfrm>
            <a:off x="358346" y="3432241"/>
            <a:ext cx="8675623"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20" name="Straight Connector 19"/>
          <p:cNvCxnSpPr/>
          <p:nvPr/>
        </p:nvCxnSpPr>
        <p:spPr bwMode="auto">
          <a:xfrm>
            <a:off x="302546" y="1073010"/>
            <a:ext cx="8675623"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21" name="Straight Connector 20"/>
          <p:cNvCxnSpPr/>
          <p:nvPr/>
        </p:nvCxnSpPr>
        <p:spPr bwMode="auto">
          <a:xfrm flipV="1">
            <a:off x="1000908" y="734456"/>
            <a:ext cx="0" cy="4807805"/>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24" name="Straight Connector 23"/>
          <p:cNvCxnSpPr/>
          <p:nvPr/>
        </p:nvCxnSpPr>
        <p:spPr bwMode="auto">
          <a:xfrm flipV="1">
            <a:off x="3228038" y="734456"/>
            <a:ext cx="0" cy="4807805"/>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25" name="Straight Connector 24"/>
          <p:cNvCxnSpPr/>
          <p:nvPr/>
        </p:nvCxnSpPr>
        <p:spPr bwMode="auto">
          <a:xfrm flipV="1">
            <a:off x="6287194" y="734456"/>
            <a:ext cx="0" cy="4807805"/>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1965356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82107" y="602001"/>
            <a:ext cx="8911767" cy="5586145"/>
          </a:xfrm>
          <a:prstGeom prst="rect">
            <a:avLst/>
          </a:prstGeom>
          <a:noFill/>
        </p:spPr>
        <p:txBody>
          <a:bodyPr wrap="square" rtlCol="0">
            <a:spAutoFit/>
          </a:bodyPr>
          <a:lstStyle>
            <a:defPPr>
              <a:defRPr lang="es-CL"/>
            </a:defPPr>
            <a:lvl1pPr marL="285750" lvl="0" indent="-285750">
              <a:spcAft>
                <a:spcPts val="600"/>
              </a:spcAft>
              <a:buClr>
                <a:srgbClr val="C00000"/>
              </a:buClr>
              <a:buFont typeface="Wingdings" panose="05000000000000000000" pitchFamily="2" charset="2"/>
              <a:buChar char="§"/>
              <a:defRPr sz="1600">
                <a:latin typeface="Calibri" panose="020F0502020204030204" pitchFamily="34" charset="0"/>
              </a:defRPr>
            </a:lvl1pPr>
            <a:lvl2pPr marL="742950" lvl="1" indent="-285750">
              <a:spcAft>
                <a:spcPts val="600"/>
              </a:spcAft>
              <a:buFont typeface="Calibri" panose="020F0502020204030204" pitchFamily="34" charset="0"/>
              <a:buChar char="‒"/>
              <a:defRPr sz="1600">
                <a:latin typeface="Calibri" panose="020F0502020204030204" pitchFamily="34" charset="0"/>
              </a:defRPr>
            </a:lvl2pPr>
          </a:lstStyle>
          <a:p>
            <a:pPr algn="just"/>
            <a:r>
              <a:rPr lang="es-ES" sz="1400" dirty="0" smtClean="0">
                <a:solidFill>
                  <a:srgbClr val="4C4C4C"/>
                </a:solidFill>
                <a:latin typeface="Trebuchet MS" panose="020B0603020202020204" pitchFamily="34" charset="0"/>
              </a:rPr>
              <a:t>Los </a:t>
            </a:r>
            <a:r>
              <a:rPr lang="es-ES" sz="1400" dirty="0">
                <a:solidFill>
                  <a:srgbClr val="4C4C4C"/>
                </a:solidFill>
                <a:latin typeface="Trebuchet MS" panose="020B0603020202020204" pitchFamily="34" charset="0"/>
              </a:rPr>
              <a:t>s</a:t>
            </a:r>
            <a:r>
              <a:rPr lang="es-ES" sz="1400" dirty="0" smtClean="0">
                <a:solidFill>
                  <a:srgbClr val="4C4C4C"/>
                </a:solidFill>
                <a:latin typeface="Trebuchet MS" panose="020B0603020202020204" pitchFamily="34" charset="0"/>
              </a:rPr>
              <a:t>upermercados </a:t>
            </a:r>
            <a:r>
              <a:rPr lang="es-ES_tradnl" sz="1400" dirty="0" smtClean="0">
                <a:solidFill>
                  <a:schemeClr val="bg2"/>
                </a:solidFill>
                <a:latin typeface="Trebuchet MS" charset="0"/>
                <a:ea typeface="Trebuchet MS" charset="0"/>
                <a:cs typeface="Trebuchet MS" charset="0"/>
              </a:rPr>
              <a:t>de </a:t>
            </a:r>
            <a:r>
              <a:rPr lang="es-ES_tradnl" sz="1400" dirty="0">
                <a:solidFill>
                  <a:schemeClr val="bg2"/>
                </a:solidFill>
                <a:latin typeface="Trebuchet MS" charset="0"/>
                <a:ea typeface="Trebuchet MS" charset="0"/>
                <a:cs typeface="Trebuchet MS" charset="0"/>
              </a:rPr>
              <a:t>Chile han trabajado para reducir </a:t>
            </a:r>
            <a:r>
              <a:rPr lang="es-ES_tradnl" sz="1400" dirty="0" smtClean="0">
                <a:solidFill>
                  <a:schemeClr val="bg2"/>
                </a:solidFill>
                <a:latin typeface="Trebuchet MS" charset="0"/>
                <a:ea typeface="Trebuchet MS" charset="0"/>
                <a:cs typeface="Trebuchet MS" charset="0"/>
              </a:rPr>
              <a:t>externalidades </a:t>
            </a:r>
            <a:r>
              <a:rPr lang="es-ES_tradnl" sz="1400" dirty="0">
                <a:solidFill>
                  <a:schemeClr val="bg2"/>
                </a:solidFill>
                <a:latin typeface="Trebuchet MS" charset="0"/>
                <a:ea typeface="Trebuchet MS" charset="0"/>
                <a:cs typeface="Trebuchet MS" charset="0"/>
              </a:rPr>
              <a:t>negativas </a:t>
            </a:r>
            <a:r>
              <a:rPr lang="es-ES_tradnl" sz="1400" dirty="0" smtClean="0">
                <a:solidFill>
                  <a:schemeClr val="bg2"/>
                </a:solidFill>
                <a:latin typeface="Trebuchet MS" charset="0"/>
                <a:ea typeface="Trebuchet MS" charset="0"/>
                <a:cs typeface="Trebuchet MS" charset="0"/>
              </a:rPr>
              <a:t>de las bolsas plásticas y </a:t>
            </a:r>
            <a:r>
              <a:rPr lang="es-ES_tradnl" sz="1400" dirty="0">
                <a:solidFill>
                  <a:schemeClr val="bg2"/>
                </a:solidFill>
                <a:latin typeface="Trebuchet MS" charset="0"/>
                <a:ea typeface="Trebuchet MS" charset="0"/>
                <a:cs typeface="Trebuchet MS" charset="0"/>
              </a:rPr>
              <a:t>tienen la disposición e interés de seguir </a:t>
            </a:r>
            <a:r>
              <a:rPr lang="es-ES_tradnl" sz="1400" dirty="0" smtClean="0">
                <a:solidFill>
                  <a:schemeClr val="bg2"/>
                </a:solidFill>
                <a:latin typeface="Trebuchet MS" charset="0"/>
                <a:ea typeface="Trebuchet MS" charset="0"/>
                <a:cs typeface="Trebuchet MS" charset="0"/>
              </a:rPr>
              <a:t>haciéndolo. Las iniciativas voluntarias en Chile han sido exitosas en reducir las bolsas y sus efectos; las personas adaptan sus hábitos en un año.</a:t>
            </a:r>
            <a:endParaRPr lang="es-ES" sz="1400" dirty="0" smtClean="0">
              <a:solidFill>
                <a:srgbClr val="4C4C4C"/>
              </a:solidFill>
              <a:latin typeface="Trebuchet MS" panose="020B0603020202020204" pitchFamily="34" charset="0"/>
            </a:endParaRPr>
          </a:p>
          <a:p>
            <a:pPr algn="just"/>
            <a:r>
              <a:rPr lang="es-ES" sz="1400" dirty="0" smtClean="0">
                <a:solidFill>
                  <a:srgbClr val="4C4C4C"/>
                </a:solidFill>
                <a:latin typeface="Trebuchet MS" panose="020B0603020202020204" pitchFamily="34" charset="0"/>
              </a:rPr>
              <a:t>Precisiones pendientes: Todavía hay confusión sobre plásticos “degradables” por diversidad de términos y de resinas y condiciones de degradación a las cuales se someten; cabría distinguir los “</a:t>
            </a:r>
            <a:r>
              <a:rPr lang="es-ES" sz="1400" dirty="0" err="1" smtClean="0">
                <a:solidFill>
                  <a:srgbClr val="4C4C4C"/>
                </a:solidFill>
                <a:latin typeface="Trebuchet MS" panose="020B0603020202020204" pitchFamily="34" charset="0"/>
              </a:rPr>
              <a:t>bioplásticos</a:t>
            </a:r>
            <a:r>
              <a:rPr lang="es-ES" sz="1400" dirty="0" smtClean="0">
                <a:solidFill>
                  <a:srgbClr val="4C4C4C"/>
                </a:solidFill>
                <a:latin typeface="Trebuchet MS" panose="020B0603020202020204" pitchFamily="34" charset="0"/>
              </a:rPr>
              <a:t>” de los demás. Incluso sobre éstos se discute, porque la producción de maíz, almidones o caña de azúcar y otros vegetales con este fin, desplaza suelo destinado a la producción de alimento.</a:t>
            </a:r>
          </a:p>
          <a:p>
            <a:pPr algn="just"/>
            <a:r>
              <a:rPr lang="es-ES" sz="1400" dirty="0" smtClean="0">
                <a:solidFill>
                  <a:srgbClr val="4C4C4C"/>
                </a:solidFill>
                <a:latin typeface="Trebuchet MS" panose="020B0603020202020204" pitchFamily="34" charset="0"/>
              </a:rPr>
              <a:t>La inocuidad de alimentos, clave para la salud de la población, exige uso de envases impermeables</a:t>
            </a:r>
            <a:r>
              <a:rPr lang="es-ES" sz="1400" dirty="0">
                <a:solidFill>
                  <a:srgbClr val="4C4C4C"/>
                </a:solidFill>
                <a:latin typeface="Trebuchet MS" panose="020B0603020202020204" pitchFamily="34" charset="0"/>
              </a:rPr>
              <a:t>, </a:t>
            </a:r>
            <a:r>
              <a:rPr lang="es-ES" sz="1400" dirty="0" smtClean="0">
                <a:solidFill>
                  <a:srgbClr val="4C4C4C"/>
                </a:solidFill>
                <a:latin typeface="Trebuchet MS" panose="020B0603020202020204" pitchFamily="34" charset="0"/>
              </a:rPr>
              <a:t>y resistentes a carga y temperatura.</a:t>
            </a:r>
            <a:endParaRPr lang="es-ES" sz="1400" dirty="0">
              <a:solidFill>
                <a:srgbClr val="4C4C4C"/>
              </a:solidFill>
              <a:latin typeface="Trebuchet MS" panose="020B0603020202020204" pitchFamily="34" charset="0"/>
            </a:endParaRPr>
          </a:p>
          <a:p>
            <a:pPr algn="just"/>
            <a:r>
              <a:rPr lang="es-ES" sz="1400" dirty="0" smtClean="0">
                <a:solidFill>
                  <a:srgbClr val="4C4C4C"/>
                </a:solidFill>
                <a:latin typeface="Trebuchet MS" panose="020B0603020202020204" pitchFamily="34" charset="0"/>
              </a:rPr>
              <a:t>Los impactos ambientales de los distintos materiales varían según composición y, sobre todo, el comportamiento de los consumidores. Además</a:t>
            </a:r>
            <a:r>
              <a:rPr lang="es-ES" sz="1400" smtClean="0">
                <a:solidFill>
                  <a:srgbClr val="4C4C4C"/>
                </a:solidFill>
                <a:latin typeface="Trebuchet MS" panose="020B0603020202020204" pitchFamily="34" charset="0"/>
              </a:rPr>
              <a:t>, no existe </a:t>
            </a:r>
            <a:r>
              <a:rPr lang="es-ES" sz="1400" dirty="0" smtClean="0">
                <a:solidFill>
                  <a:srgbClr val="4C4C4C"/>
                </a:solidFill>
                <a:latin typeface="Trebuchet MS" panose="020B0603020202020204" pitchFamily="34" charset="0"/>
              </a:rPr>
              <a:t>hoy certeza sobre el comportamiento de plásticos degradables en gran volumen, en entornos naturales.</a:t>
            </a:r>
          </a:p>
          <a:p>
            <a:pPr algn="just"/>
            <a:r>
              <a:rPr lang="es-ES_tradnl" sz="1400" dirty="0" smtClean="0">
                <a:solidFill>
                  <a:srgbClr val="4C4C4C"/>
                </a:solidFill>
                <a:latin typeface="Trebuchet MS" panose="020B0603020202020204" pitchFamily="34" charset="0"/>
              </a:rPr>
              <a:t>En el caso del film industrial, éste no </a:t>
            </a:r>
            <a:r>
              <a:rPr lang="es-ES_tradnl" sz="1400" dirty="0">
                <a:solidFill>
                  <a:srgbClr val="4C4C4C"/>
                </a:solidFill>
                <a:latin typeface="Trebuchet MS" panose="020B0603020202020204" pitchFamily="34" charset="0"/>
              </a:rPr>
              <a:t>tiene externalidad por </a:t>
            </a:r>
            <a:r>
              <a:rPr lang="es-ES_tradnl" sz="1400" i="1" dirty="0" err="1">
                <a:solidFill>
                  <a:srgbClr val="4C4C4C"/>
                </a:solidFill>
                <a:latin typeface="Trebuchet MS" panose="020B0603020202020204" pitchFamily="34" charset="0"/>
              </a:rPr>
              <a:t>littering</a:t>
            </a:r>
            <a:r>
              <a:rPr lang="es-ES_tradnl" sz="1400" dirty="0">
                <a:solidFill>
                  <a:srgbClr val="4C4C4C"/>
                </a:solidFill>
                <a:latin typeface="Trebuchet MS" panose="020B0603020202020204" pitchFamily="34" charset="0"/>
              </a:rPr>
              <a:t>, y actualmente existe valorización (no </a:t>
            </a:r>
            <a:r>
              <a:rPr lang="es-ES_tradnl" sz="1400" i="1" dirty="0" err="1">
                <a:solidFill>
                  <a:srgbClr val="4C4C4C"/>
                </a:solidFill>
                <a:latin typeface="Trebuchet MS" panose="020B0603020202020204" pitchFamily="34" charset="0"/>
              </a:rPr>
              <a:t>bottle</a:t>
            </a:r>
            <a:r>
              <a:rPr lang="es-ES_tradnl" sz="1400" i="1" dirty="0">
                <a:solidFill>
                  <a:srgbClr val="4C4C4C"/>
                </a:solidFill>
                <a:latin typeface="Trebuchet MS" panose="020B0603020202020204" pitchFamily="34" charset="0"/>
              </a:rPr>
              <a:t> to </a:t>
            </a:r>
            <a:r>
              <a:rPr lang="es-ES_tradnl" sz="1400" i="1" dirty="0" err="1">
                <a:solidFill>
                  <a:srgbClr val="4C4C4C"/>
                </a:solidFill>
                <a:latin typeface="Trebuchet MS" panose="020B0603020202020204" pitchFamily="34" charset="0"/>
              </a:rPr>
              <a:t>bottle</a:t>
            </a:r>
            <a:r>
              <a:rPr lang="es-ES_tradnl" sz="1400" dirty="0">
                <a:solidFill>
                  <a:srgbClr val="4C4C4C"/>
                </a:solidFill>
                <a:latin typeface="Trebuchet MS" panose="020B0603020202020204" pitchFamily="34" charset="0"/>
              </a:rPr>
              <a:t>, todavía, pero sí otros productos</a:t>
            </a:r>
            <a:r>
              <a:rPr lang="es-ES_tradnl" sz="1400" dirty="0" smtClean="0">
                <a:solidFill>
                  <a:srgbClr val="4C4C4C"/>
                </a:solidFill>
                <a:latin typeface="Trebuchet MS" panose="020B0603020202020204" pitchFamily="34" charset="0"/>
              </a:rPr>
              <a:t>), en la medida que haya capacidad local. En este caso, por los atributos que se requieren de él como embalaje, especialistas plantean que incluso se debería  pensar en lograr una mayor (!) durabilidad, y mejorar su tasa de recuperación.</a:t>
            </a:r>
            <a:endParaRPr lang="es-ES_tradnl" sz="1400" dirty="0">
              <a:solidFill>
                <a:srgbClr val="4C4C4C"/>
              </a:solidFill>
              <a:latin typeface="Trebuchet MS" panose="020B0603020202020204" pitchFamily="34" charset="0"/>
            </a:endParaRPr>
          </a:p>
          <a:p>
            <a:pPr algn="just"/>
            <a:r>
              <a:rPr lang="es-ES" sz="1400" dirty="0" smtClean="0">
                <a:solidFill>
                  <a:srgbClr val="4C4C4C"/>
                </a:solidFill>
                <a:latin typeface="Trebuchet MS" panose="020B0603020202020204" pitchFamily="34" charset="0"/>
              </a:rPr>
              <a:t>El mayor costo del material en sí, y la gestión separada que requiere como residuo, aumenta costos para productores y logísticos para el Sistemas de Gestión, afectando costo para las personas.</a:t>
            </a:r>
          </a:p>
          <a:p>
            <a:pPr algn="just"/>
            <a:r>
              <a:rPr lang="es-ES" sz="1400" dirty="0" smtClean="0">
                <a:solidFill>
                  <a:srgbClr val="4C4C4C"/>
                </a:solidFill>
                <a:latin typeface="Trebuchet MS" panose="020B0603020202020204" pitchFamily="34" charset="0"/>
              </a:rPr>
              <a:t>No hay información sobre hábitos reales de uso de las personas, ni el porcentaje de basura plástica que proviene de bolsas/film, por ejemplo, por lo que faltan datos para cuantificar los beneficios.</a:t>
            </a:r>
          </a:p>
          <a:p>
            <a:pPr algn="just"/>
            <a:r>
              <a:rPr lang="es-ES" sz="1400" dirty="0" smtClean="0">
                <a:solidFill>
                  <a:srgbClr val="4C4C4C"/>
                </a:solidFill>
                <a:latin typeface="Trebuchet MS" panose="020B0603020202020204" pitchFamily="34" charset="0"/>
              </a:rPr>
              <a:t>En suma, y dado el contexto de prohibición e implementación de Ley REP, no está claro que los beneficios de esta alternativa para reducir los plásticos de un solo uso, superen los costos asociados a su implementación.</a:t>
            </a:r>
          </a:p>
        </p:txBody>
      </p:sp>
      <p:sp>
        <p:nvSpPr>
          <p:cNvPr id="6" name="CuadroTexto 5"/>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Algunas conclusiones generales</a:t>
            </a:r>
            <a:endParaRPr lang="es-CL" dirty="0">
              <a:solidFill>
                <a:schemeClr val="bg1"/>
              </a:solidFill>
            </a:endParaRPr>
          </a:p>
        </p:txBody>
      </p:sp>
      <p:pic>
        <p:nvPicPr>
          <p:cNvPr id="4" name="Imagen 43"/>
          <p:cNvPicPr>
            <a:picLocks noChangeAspect="1"/>
          </p:cNvPicPr>
          <p:nvPr/>
        </p:nvPicPr>
        <p:blipFill>
          <a:blip r:embed="rId2"/>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32783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0" name="Picture 11" descr="C:\Documents and Settings\Patricio\Escritorio\asach_\imagenes\nuevo_logo_ch.jpg"/>
          <p:cNvPicPr>
            <a:picLocks noChangeAspect="1" noChangeArrowheads="1"/>
          </p:cNvPicPr>
          <p:nvPr/>
        </p:nvPicPr>
        <p:blipFill>
          <a:blip r:embed="rId3" cstate="print"/>
          <a:srcRect/>
          <a:stretch>
            <a:fillRect/>
          </a:stretch>
        </p:blipFill>
        <p:spPr bwMode="auto">
          <a:xfrm>
            <a:off x="2594114" y="1036084"/>
            <a:ext cx="3087046" cy="602404"/>
          </a:xfrm>
          <a:prstGeom prst="rect">
            <a:avLst/>
          </a:prstGeom>
          <a:noFill/>
          <a:ln w="9525">
            <a:noFill/>
            <a:miter lim="800000"/>
            <a:headEnd/>
            <a:tailEnd/>
          </a:ln>
        </p:spPr>
      </p:pic>
      <p:sp>
        <p:nvSpPr>
          <p:cNvPr id="19462" name="9 CuadroTexto"/>
          <p:cNvSpPr txBox="1">
            <a:spLocks noChangeArrowheads="1"/>
          </p:cNvSpPr>
          <p:nvPr/>
        </p:nvSpPr>
        <p:spPr bwMode="auto">
          <a:xfrm>
            <a:off x="2811614" y="4232238"/>
            <a:ext cx="3520772" cy="2369880"/>
          </a:xfrm>
          <a:prstGeom prst="rect">
            <a:avLst/>
          </a:prstGeom>
          <a:noFill/>
          <a:ln w="9525">
            <a:noFill/>
            <a:miter lim="800000"/>
            <a:headEnd/>
            <a:tailEnd/>
          </a:ln>
        </p:spPr>
        <p:txBody>
          <a:bodyPr wrap="none">
            <a:spAutoFit/>
          </a:bodyPr>
          <a:lstStyle/>
          <a:p>
            <a:pPr algn="ctr"/>
            <a:r>
              <a:rPr lang="es-CL" b="1" dirty="0" smtClean="0">
                <a:solidFill>
                  <a:schemeClr val="tx2">
                    <a:lumMod val="75000"/>
                  </a:schemeClr>
                </a:solidFill>
                <a:latin typeface="Trebuchet MS" pitchFamily="34" charset="0"/>
              </a:rPr>
              <a:t>Catalina Mertz</a:t>
            </a:r>
            <a:endParaRPr lang="es-CL" sz="3200" b="1" dirty="0" smtClean="0">
              <a:solidFill>
                <a:schemeClr val="tx2">
                  <a:lumMod val="75000"/>
                </a:schemeClr>
              </a:solidFill>
              <a:latin typeface="Trebuchet MS" pitchFamily="34" charset="0"/>
            </a:endParaRPr>
          </a:p>
          <a:p>
            <a:pPr algn="ctr"/>
            <a:endParaRPr lang="es-CL" sz="1600" b="1" i="1" dirty="0" smtClean="0">
              <a:solidFill>
                <a:schemeClr val="tx2">
                  <a:lumMod val="75000"/>
                </a:schemeClr>
              </a:solidFill>
              <a:latin typeface="Trebuchet MS" pitchFamily="34" charset="0"/>
            </a:endParaRPr>
          </a:p>
          <a:p>
            <a:pPr algn="ctr"/>
            <a:r>
              <a:rPr lang="es-CL" dirty="0" smtClean="0">
                <a:solidFill>
                  <a:schemeClr val="tx2">
                    <a:lumMod val="75000"/>
                  </a:schemeClr>
                </a:solidFill>
                <a:latin typeface="Trebuchet MS" pitchFamily="34" charset="0"/>
              </a:rPr>
              <a:t>Presidente</a:t>
            </a:r>
            <a:endParaRPr lang="es-CL" dirty="0">
              <a:solidFill>
                <a:schemeClr val="tx2">
                  <a:lumMod val="75000"/>
                </a:schemeClr>
              </a:solidFill>
              <a:latin typeface="Trebuchet MS" pitchFamily="34" charset="0"/>
            </a:endParaRPr>
          </a:p>
          <a:p>
            <a:pPr algn="ctr"/>
            <a:r>
              <a:rPr lang="es-CL" dirty="0">
                <a:solidFill>
                  <a:schemeClr val="tx2">
                    <a:lumMod val="75000"/>
                  </a:schemeClr>
                </a:solidFill>
                <a:latin typeface="Trebuchet MS" pitchFamily="34" charset="0"/>
              </a:rPr>
              <a:t>Supermercados de Chile A.G.</a:t>
            </a:r>
          </a:p>
          <a:p>
            <a:pPr algn="ctr"/>
            <a:endParaRPr lang="es-CL" dirty="0" smtClean="0">
              <a:solidFill>
                <a:schemeClr val="tx2">
                  <a:lumMod val="75000"/>
                </a:schemeClr>
              </a:solidFill>
              <a:latin typeface="Trebuchet MS" pitchFamily="34" charset="0"/>
            </a:endParaRPr>
          </a:p>
          <a:p>
            <a:pPr algn="ctr"/>
            <a:r>
              <a:rPr lang="es-CL" sz="1600" i="1" dirty="0" smtClean="0">
                <a:solidFill>
                  <a:schemeClr val="tx2">
                    <a:lumMod val="75000"/>
                  </a:schemeClr>
                </a:solidFill>
                <a:latin typeface="Trebuchet MS" pitchFamily="34" charset="0"/>
              </a:rPr>
              <a:t>www.supermercadosdechile.cl</a:t>
            </a:r>
          </a:p>
          <a:p>
            <a:pPr algn="ctr"/>
            <a:endParaRPr lang="es-CL" sz="1600" dirty="0" smtClean="0">
              <a:solidFill>
                <a:schemeClr val="tx2">
                  <a:lumMod val="75000"/>
                </a:schemeClr>
              </a:solidFill>
              <a:latin typeface="Trebuchet MS" pitchFamily="34" charset="0"/>
            </a:endParaRPr>
          </a:p>
          <a:p>
            <a:pPr algn="ctr"/>
            <a:r>
              <a:rPr lang="es-CL" sz="1800" dirty="0" smtClean="0">
                <a:solidFill>
                  <a:schemeClr val="tx2">
                    <a:lumMod val="75000"/>
                  </a:schemeClr>
                </a:solidFill>
                <a:latin typeface="Trebuchet MS" pitchFamily="34" charset="0"/>
              </a:rPr>
              <a:t>28 de noviembre de 2017</a:t>
            </a:r>
            <a:endParaRPr lang="es-CL" sz="1800" dirty="0">
              <a:solidFill>
                <a:schemeClr val="tx2">
                  <a:lumMod val="75000"/>
                </a:schemeClr>
              </a:solidFill>
              <a:latin typeface="Trebuchet MS" pitchFamily="34" charset="0"/>
            </a:endParaRPr>
          </a:p>
        </p:txBody>
      </p:sp>
      <p:sp>
        <p:nvSpPr>
          <p:cNvPr id="19463" name="Line 47"/>
          <p:cNvSpPr>
            <a:spLocks noChangeShapeType="1"/>
          </p:cNvSpPr>
          <p:nvPr/>
        </p:nvSpPr>
        <p:spPr bwMode="auto">
          <a:xfrm>
            <a:off x="0" y="0"/>
            <a:ext cx="9144000" cy="0"/>
          </a:xfrm>
          <a:prstGeom prst="line">
            <a:avLst/>
          </a:prstGeom>
          <a:noFill/>
          <a:ln w="57150">
            <a:solidFill>
              <a:srgbClr val="CC0000"/>
            </a:solidFill>
            <a:round/>
            <a:headEnd/>
            <a:tailEnd/>
          </a:ln>
        </p:spPr>
        <p:txBody>
          <a:bodyPr/>
          <a:lstStyle/>
          <a:p>
            <a:endParaRPr lang="es-CL"/>
          </a:p>
        </p:txBody>
      </p:sp>
      <p:sp>
        <p:nvSpPr>
          <p:cNvPr id="19464" name="Line 46"/>
          <p:cNvSpPr>
            <a:spLocks noChangeShapeType="1"/>
          </p:cNvSpPr>
          <p:nvPr/>
        </p:nvSpPr>
        <p:spPr bwMode="auto">
          <a:xfrm flipV="1">
            <a:off x="0" y="6858000"/>
            <a:ext cx="9144000" cy="26988"/>
          </a:xfrm>
          <a:prstGeom prst="line">
            <a:avLst/>
          </a:prstGeom>
          <a:noFill/>
          <a:ln w="57150">
            <a:solidFill>
              <a:srgbClr val="CC0000"/>
            </a:solidFill>
            <a:round/>
            <a:headEnd/>
            <a:tailEnd/>
          </a:ln>
        </p:spPr>
        <p:txBody>
          <a:bodyPr/>
          <a:lstStyle/>
          <a:p>
            <a:endParaRPr lang="es-CL"/>
          </a:p>
        </p:txBody>
      </p:sp>
      <p:sp>
        <p:nvSpPr>
          <p:cNvPr id="12" name="11 Rectángulo"/>
          <p:cNvSpPr/>
          <p:nvPr/>
        </p:nvSpPr>
        <p:spPr bwMode="auto">
          <a:xfrm>
            <a:off x="0" y="2369771"/>
            <a:ext cx="9144000" cy="1498600"/>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CL" sz="2000" b="0" i="0" u="none" strike="noStrike" cap="none" normalizeH="0" baseline="0" smtClean="0">
              <a:ln>
                <a:noFill/>
              </a:ln>
              <a:solidFill>
                <a:schemeClr val="tx1"/>
              </a:solidFill>
              <a:effectLst/>
              <a:latin typeface="Times New Roman" pitchFamily="18" charset="0"/>
            </a:endParaRPr>
          </a:p>
        </p:txBody>
      </p:sp>
      <p:sp>
        <p:nvSpPr>
          <p:cNvPr id="19461" name="8 CuadroTexto"/>
          <p:cNvSpPr txBox="1">
            <a:spLocks noChangeArrowheads="1"/>
          </p:cNvSpPr>
          <p:nvPr/>
        </p:nvSpPr>
        <p:spPr bwMode="auto">
          <a:xfrm>
            <a:off x="349913" y="2331987"/>
            <a:ext cx="8444173" cy="1569660"/>
          </a:xfrm>
          <a:prstGeom prst="rect">
            <a:avLst/>
          </a:prstGeom>
          <a:noFill/>
          <a:ln w="9525">
            <a:noFill/>
            <a:miter lim="800000"/>
            <a:headEnd/>
            <a:tailEnd/>
          </a:ln>
        </p:spPr>
        <p:txBody>
          <a:bodyPr wrap="square">
            <a:spAutoFit/>
          </a:bodyPr>
          <a:lstStyle/>
          <a:p>
            <a:pPr algn="ctr"/>
            <a:r>
              <a:rPr lang="es-CL" sz="3200" b="1" dirty="0" smtClean="0">
                <a:solidFill>
                  <a:schemeClr val="bg1"/>
                </a:solidFill>
                <a:latin typeface="Trebuchet MS" pitchFamily="34" charset="0"/>
              </a:rPr>
              <a:t>Comentarios al proyecto de ley que regula el uso de plásticos desechables de un solo uso, Boletín 10.054-12</a:t>
            </a:r>
            <a:endParaRPr lang="es-CL" sz="4000" b="1" dirty="0">
              <a:solidFill>
                <a:schemeClr val="bg1"/>
              </a:solidFill>
              <a:latin typeface="Trebuchet MS" pitchFamily="34" charset="0"/>
            </a:endParaRPr>
          </a:p>
        </p:txBody>
      </p:sp>
    </p:spTree>
    <p:extLst>
      <p:ext uri="{BB962C8B-B14F-4D97-AF65-F5344CB8AC3E}">
        <p14:creationId xmlns:p14="http://schemas.microsoft.com/office/powerpoint/2010/main" val="2127469922"/>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flipH="1">
            <a:off x="82107" y="133701"/>
            <a:ext cx="8911767" cy="523220"/>
          </a:xfrm>
          <a:prstGeom prst="rect">
            <a:avLst/>
          </a:prstGeom>
          <a:solidFill>
            <a:schemeClr val="tx2"/>
          </a:solidFill>
        </p:spPr>
        <p:txBody>
          <a:bodyPr wrap="square" rtlCol="0">
            <a:spAutoFit/>
          </a:bodyPr>
          <a:lstStyle/>
          <a:p>
            <a:r>
              <a:rPr lang="es-CL" sz="2800" b="1" dirty="0">
                <a:solidFill>
                  <a:schemeClr val="bg1"/>
                </a:solidFill>
                <a:latin typeface="Trebuchet MS" pitchFamily="34" charset="0"/>
              </a:rPr>
              <a:t>Índice</a:t>
            </a:r>
          </a:p>
        </p:txBody>
      </p:sp>
      <p:sp>
        <p:nvSpPr>
          <p:cNvPr id="41" name="Rectangle 3"/>
          <p:cNvSpPr txBox="1">
            <a:spLocks noChangeArrowheads="1"/>
          </p:cNvSpPr>
          <p:nvPr/>
        </p:nvSpPr>
        <p:spPr bwMode="auto">
          <a:xfrm>
            <a:off x="239672" y="1349037"/>
            <a:ext cx="8596635" cy="4983764"/>
          </a:xfrm>
          <a:prstGeom prst="rect">
            <a:avLst/>
          </a:prstGeom>
          <a:noFill/>
          <a:ln>
            <a:miter lim="800000"/>
            <a:headEnd/>
            <a:tailEnd/>
          </a:ln>
        </p:spPr>
        <p:txBody>
          <a:bodyPr/>
          <a:lstStyle/>
          <a:p>
            <a:pPr marL="342900" indent="-342900" algn="just">
              <a:spcBef>
                <a:spcPct val="20000"/>
              </a:spcBef>
              <a:buClr>
                <a:schemeClr val="bg2">
                  <a:lumMod val="50000"/>
                  <a:lumOff val="50000"/>
                </a:schemeClr>
              </a:buClr>
              <a:buSzPct val="100000"/>
              <a:buFont typeface="+mj-lt"/>
              <a:buAutoNum type="arabicPeriod"/>
              <a:defRPr/>
            </a:pPr>
            <a:r>
              <a:rPr lang="es-CL" sz="1600" dirty="0" smtClean="0">
                <a:solidFill>
                  <a:schemeClr val="bg2"/>
                </a:solidFill>
                <a:latin typeface="Trebuchet MS" pitchFamily="34" charset="0"/>
              </a:rPr>
              <a:t>Breve descripción de Supermercados de Chile A.G.</a:t>
            </a:r>
          </a:p>
          <a:p>
            <a:pPr marL="342900" indent="-342900" algn="just">
              <a:spcBef>
                <a:spcPct val="20000"/>
              </a:spcBef>
              <a:buClr>
                <a:schemeClr val="bg2">
                  <a:lumMod val="50000"/>
                  <a:lumOff val="50000"/>
                </a:schemeClr>
              </a:buClr>
              <a:buSzPct val="100000"/>
              <a:buFont typeface="+mj-lt"/>
              <a:buAutoNum type="arabicPeriod"/>
              <a:defRPr/>
            </a:pPr>
            <a:r>
              <a:rPr lang="es-CL" sz="1600" dirty="0" smtClean="0">
                <a:solidFill>
                  <a:schemeClr val="bg2"/>
                </a:solidFill>
                <a:latin typeface="Trebuchet MS" pitchFamily="34" charset="0"/>
              </a:rPr>
              <a:t>Algunas precisiones (o interpretaciones) sobre las materias reguladas.</a:t>
            </a:r>
          </a:p>
          <a:p>
            <a:pPr marL="342900" indent="-342900" algn="just">
              <a:spcBef>
                <a:spcPct val="20000"/>
              </a:spcBef>
              <a:buClr>
                <a:schemeClr val="bg2">
                  <a:lumMod val="50000"/>
                  <a:lumOff val="50000"/>
                </a:schemeClr>
              </a:buClr>
              <a:buSzPct val="100000"/>
              <a:buFont typeface="+mj-lt"/>
              <a:buAutoNum type="arabicPeriod"/>
              <a:defRPr/>
            </a:pPr>
            <a:r>
              <a:rPr lang="es-CL" sz="1600" dirty="0" smtClean="0">
                <a:solidFill>
                  <a:schemeClr val="bg2"/>
                </a:solidFill>
                <a:latin typeface="Trebuchet MS" pitchFamily="34" charset="0"/>
              </a:rPr>
              <a:t>Contexto en materia de políticas públicas sobre bolsas plásticas y envases y embalajes en general</a:t>
            </a:r>
            <a:r>
              <a:rPr lang="es-CL" sz="1600" dirty="0">
                <a:solidFill>
                  <a:schemeClr val="bg2"/>
                </a:solidFill>
                <a:latin typeface="Trebuchet MS" pitchFamily="34" charset="0"/>
              </a:rPr>
              <a:t>.</a:t>
            </a:r>
            <a:endParaRPr lang="es-CL" sz="1600" dirty="0" smtClean="0">
              <a:solidFill>
                <a:schemeClr val="bg2"/>
              </a:solidFill>
              <a:latin typeface="Trebuchet MS" pitchFamily="34" charset="0"/>
            </a:endParaRPr>
          </a:p>
          <a:p>
            <a:pPr marL="342900" indent="-342900" algn="just">
              <a:spcBef>
                <a:spcPct val="20000"/>
              </a:spcBef>
              <a:buClr>
                <a:schemeClr val="bg2">
                  <a:lumMod val="50000"/>
                  <a:lumOff val="50000"/>
                </a:schemeClr>
              </a:buClr>
              <a:buSzPct val="100000"/>
              <a:buFont typeface="+mj-lt"/>
              <a:buAutoNum type="arabicPeriod"/>
              <a:defRPr/>
            </a:pPr>
            <a:r>
              <a:rPr lang="es-CL" sz="1600" dirty="0" smtClean="0">
                <a:solidFill>
                  <a:schemeClr val="bg2"/>
                </a:solidFill>
                <a:latin typeface="Trebuchet MS" pitchFamily="34" charset="0"/>
              </a:rPr>
              <a:t>Principales conclusiones del Estudio sobre Bolsas Plásticas.</a:t>
            </a:r>
          </a:p>
          <a:p>
            <a:pPr marL="342900" indent="-342900" algn="just">
              <a:spcBef>
                <a:spcPct val="20000"/>
              </a:spcBef>
              <a:buClr>
                <a:schemeClr val="bg2">
                  <a:lumMod val="50000"/>
                  <a:lumOff val="50000"/>
                </a:schemeClr>
              </a:buClr>
              <a:buSzPct val="100000"/>
              <a:buFont typeface="+mj-lt"/>
              <a:buAutoNum type="arabicPeriod"/>
              <a:defRPr/>
            </a:pPr>
            <a:r>
              <a:rPr lang="es-CL" sz="1600" dirty="0" smtClean="0">
                <a:solidFill>
                  <a:schemeClr val="bg2"/>
                </a:solidFill>
                <a:latin typeface="Trebuchet MS" pitchFamily="34" charset="0"/>
              </a:rPr>
              <a:t>Conclusiones generales sobre el proyecto de ley.</a:t>
            </a:r>
          </a:p>
          <a:p>
            <a:pPr marL="342900" indent="-342900" algn="just">
              <a:spcBef>
                <a:spcPct val="20000"/>
              </a:spcBef>
              <a:buClr>
                <a:schemeClr val="bg2">
                  <a:lumMod val="50000"/>
                  <a:lumOff val="50000"/>
                </a:schemeClr>
              </a:buClr>
              <a:buSzPct val="100000"/>
              <a:buFont typeface="Arial" charset="0"/>
              <a:buChar char="•"/>
              <a:defRPr/>
            </a:pPr>
            <a:endParaRPr lang="es-CL" sz="1600" dirty="0" smtClean="0">
              <a:solidFill>
                <a:schemeClr val="bg2"/>
              </a:solidFill>
              <a:latin typeface="Trebuchet MS" pitchFamily="34" charset="0"/>
            </a:endParaRPr>
          </a:p>
          <a:p>
            <a:pPr marL="342900" indent="-342900" algn="just">
              <a:spcBef>
                <a:spcPct val="20000"/>
              </a:spcBef>
              <a:buClr>
                <a:schemeClr val="bg2">
                  <a:lumMod val="50000"/>
                  <a:lumOff val="50000"/>
                </a:schemeClr>
              </a:buClr>
              <a:buSzPct val="100000"/>
              <a:buFont typeface="Arial" charset="0"/>
              <a:buChar char="•"/>
              <a:defRPr/>
            </a:pPr>
            <a:endParaRPr lang="es-CL" sz="1600" dirty="0" smtClean="0">
              <a:solidFill>
                <a:schemeClr val="bg2"/>
              </a:solidFill>
              <a:latin typeface="Trebuchet MS" pitchFamily="34" charset="0"/>
            </a:endParaRPr>
          </a:p>
          <a:p>
            <a:pPr marL="342900" indent="-342900" algn="just">
              <a:spcBef>
                <a:spcPct val="20000"/>
              </a:spcBef>
              <a:buClr>
                <a:schemeClr val="bg2">
                  <a:lumMod val="50000"/>
                  <a:lumOff val="50000"/>
                </a:schemeClr>
              </a:buClr>
              <a:buSzPct val="100000"/>
              <a:buFont typeface="Arial" charset="0"/>
              <a:buChar char="•"/>
              <a:defRPr/>
            </a:pPr>
            <a:endParaRPr lang="es-CL" sz="1600" kern="0" dirty="0">
              <a:solidFill>
                <a:schemeClr val="bg2"/>
              </a:solidFill>
              <a:latin typeface="Trebuchet MS" pitchFamily="34" charset="0"/>
            </a:endParaRPr>
          </a:p>
        </p:txBody>
      </p:sp>
      <p:pic>
        <p:nvPicPr>
          <p:cNvPr id="56"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68300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
          <p:cNvPicPr>
            <a:picLocks noChangeAspect="1"/>
          </p:cNvPicPr>
          <p:nvPr/>
        </p:nvPicPr>
        <p:blipFill rotWithShape="1">
          <a:blip r:embed="rId3"/>
          <a:srcRect l="21983" t="26655" r="22954" b="17493"/>
          <a:stretch/>
        </p:blipFill>
        <p:spPr>
          <a:xfrm>
            <a:off x="7900547" y="5621865"/>
            <a:ext cx="1204154" cy="1018649"/>
          </a:xfrm>
          <a:prstGeom prst="rect">
            <a:avLst/>
          </a:prstGeom>
        </p:spPr>
      </p:pic>
      <p:sp>
        <p:nvSpPr>
          <p:cNvPr id="3" name="CuadroTexto 2"/>
          <p:cNvSpPr txBox="1"/>
          <p:nvPr/>
        </p:nvSpPr>
        <p:spPr>
          <a:xfrm flipH="1">
            <a:off x="82107" y="78781"/>
            <a:ext cx="8911767" cy="461665"/>
          </a:xfrm>
          <a:prstGeom prst="rect">
            <a:avLst/>
          </a:prstGeom>
          <a:solidFill>
            <a:schemeClr val="tx2"/>
          </a:solidFill>
        </p:spPr>
        <p:txBody>
          <a:bodyPr wrap="square" rtlCol="0">
            <a:spAutoFit/>
          </a:bodyPr>
          <a:lstStyle/>
          <a:p>
            <a:r>
              <a:rPr lang="es-CL" sz="2400" b="1" smtClean="0">
                <a:solidFill>
                  <a:schemeClr val="bg1"/>
                </a:solidFill>
                <a:latin typeface="Trebuchet MS" pitchFamily="34" charset="0"/>
              </a:rPr>
              <a:t>1. </a:t>
            </a:r>
            <a:r>
              <a:rPr lang="es-CL" sz="2400" b="1" dirty="0" smtClean="0">
                <a:solidFill>
                  <a:schemeClr val="bg1"/>
                </a:solidFill>
                <a:latin typeface="Trebuchet MS" pitchFamily="34" charset="0"/>
              </a:rPr>
              <a:t>¿Qué </a:t>
            </a:r>
            <a:r>
              <a:rPr lang="es-CL" sz="2400" b="1" dirty="0">
                <a:solidFill>
                  <a:schemeClr val="bg1"/>
                </a:solidFill>
                <a:latin typeface="Trebuchet MS" pitchFamily="34" charset="0"/>
              </a:rPr>
              <a:t>es Supermercados de Chile A.G</a:t>
            </a:r>
            <a:r>
              <a:rPr lang="es-CL" sz="2400" b="1" dirty="0" smtClean="0">
                <a:solidFill>
                  <a:schemeClr val="bg1"/>
                </a:solidFill>
                <a:latin typeface="Trebuchet MS" pitchFamily="34" charset="0"/>
              </a:rPr>
              <a:t>.?</a:t>
            </a:r>
            <a:endParaRPr lang="es-CL" sz="2400" dirty="0">
              <a:solidFill>
                <a:schemeClr val="bg1"/>
              </a:solidFill>
            </a:endParaRPr>
          </a:p>
        </p:txBody>
      </p:sp>
      <p:sp>
        <p:nvSpPr>
          <p:cNvPr id="41" name="Rectangle 3"/>
          <p:cNvSpPr txBox="1">
            <a:spLocks noChangeArrowheads="1"/>
          </p:cNvSpPr>
          <p:nvPr/>
        </p:nvSpPr>
        <p:spPr bwMode="auto">
          <a:xfrm>
            <a:off x="239672" y="944919"/>
            <a:ext cx="8596635" cy="4983764"/>
          </a:xfrm>
          <a:prstGeom prst="rect">
            <a:avLst/>
          </a:prstGeom>
          <a:noFill/>
          <a:ln>
            <a:miter lim="800000"/>
            <a:headEnd/>
            <a:tailEnd/>
          </a:ln>
        </p:spPr>
        <p:txBody>
          <a:bodyPr/>
          <a:lstStyle/>
          <a:p>
            <a:pPr marL="342900" indent="-342900" algn="just">
              <a:spcBef>
                <a:spcPct val="20000"/>
              </a:spcBef>
              <a:buClr>
                <a:schemeClr val="bg2">
                  <a:lumMod val="50000"/>
                  <a:lumOff val="50000"/>
                </a:schemeClr>
              </a:buClr>
              <a:buSzPct val="100000"/>
              <a:buFont typeface="Arial" charset="0"/>
              <a:buChar char="•"/>
              <a:defRPr/>
            </a:pPr>
            <a:r>
              <a:rPr lang="es-CL" sz="1400" dirty="0" smtClean="0">
                <a:solidFill>
                  <a:schemeClr val="bg2"/>
                </a:solidFill>
                <a:latin typeface="Trebuchet MS" pitchFamily="34" charset="0"/>
              </a:rPr>
              <a:t>La industria de supermercados es </a:t>
            </a:r>
            <a:r>
              <a:rPr lang="es-CL" sz="1400" kern="0" dirty="0">
                <a:solidFill>
                  <a:schemeClr val="bg2"/>
                </a:solidFill>
                <a:latin typeface="Trebuchet MS" pitchFamily="34" charset="0"/>
              </a:rPr>
              <a:t>el canal de distribución </a:t>
            </a:r>
            <a:r>
              <a:rPr lang="es-CL" sz="1400" kern="0" dirty="0" smtClean="0">
                <a:solidFill>
                  <a:schemeClr val="bg2"/>
                </a:solidFill>
                <a:latin typeface="Trebuchet MS" pitchFamily="34" charset="0"/>
              </a:rPr>
              <a:t>de bienes de consumo más importante, </a:t>
            </a:r>
            <a:r>
              <a:rPr lang="es-CL" sz="1400" kern="0" dirty="0">
                <a:solidFill>
                  <a:schemeClr val="bg2"/>
                </a:solidFill>
                <a:latin typeface="Trebuchet MS" pitchFamily="34" charset="0"/>
              </a:rPr>
              <a:t>con aproximadamente 1.400 establecimientos a lo largo del </a:t>
            </a:r>
            <a:r>
              <a:rPr lang="es-CL" sz="1400" kern="0" dirty="0" smtClean="0">
                <a:solidFill>
                  <a:schemeClr val="bg2"/>
                </a:solidFill>
                <a:latin typeface="Trebuchet MS" pitchFamily="34" charset="0"/>
              </a:rPr>
              <a:t>país.</a:t>
            </a:r>
            <a:endParaRPr lang="es-CL" sz="1400" kern="0" dirty="0">
              <a:solidFill>
                <a:schemeClr val="bg2"/>
              </a:solidFill>
              <a:latin typeface="Trebuchet MS" pitchFamily="34" charset="0"/>
            </a:endParaRPr>
          </a:p>
          <a:p>
            <a:pPr marL="342900" indent="-342900" algn="just">
              <a:spcBef>
                <a:spcPct val="20000"/>
              </a:spcBef>
              <a:buClr>
                <a:schemeClr val="bg2">
                  <a:lumMod val="50000"/>
                  <a:lumOff val="50000"/>
                </a:schemeClr>
              </a:buClr>
              <a:buSzPct val="100000"/>
              <a:buFont typeface="Arial" charset="0"/>
              <a:buChar char="•"/>
              <a:defRPr/>
            </a:pPr>
            <a:r>
              <a:rPr lang="es-CL" sz="1400" kern="0" dirty="0">
                <a:solidFill>
                  <a:schemeClr val="bg2"/>
                </a:solidFill>
                <a:latin typeface="Trebuchet MS" pitchFamily="34" charset="0"/>
              </a:rPr>
              <a:t>Alrededor de 150 mil personas se desempeñan en la </a:t>
            </a:r>
            <a:r>
              <a:rPr lang="es-CL" sz="1400" kern="0" dirty="0" smtClean="0">
                <a:solidFill>
                  <a:schemeClr val="bg2"/>
                </a:solidFill>
                <a:latin typeface="Trebuchet MS" pitchFamily="34" charset="0"/>
              </a:rPr>
              <a:t>industria; es para muchos la puerta de entrada al mundo laboral formal.</a:t>
            </a:r>
            <a:endParaRPr lang="es-CL" sz="1400" kern="0" dirty="0">
              <a:solidFill>
                <a:schemeClr val="bg2"/>
              </a:solidFill>
              <a:latin typeface="Trebuchet MS" pitchFamily="34" charset="0"/>
            </a:endParaRPr>
          </a:p>
          <a:p>
            <a:pPr marL="342900" marR="0" lvl="0" indent="-342900" algn="just" defTabSz="914400" rtl="0" eaLnBrk="0" fontAlgn="base" latinLnBrk="0" hangingPunct="0">
              <a:lnSpc>
                <a:spcPct val="100000"/>
              </a:lnSpc>
              <a:spcBef>
                <a:spcPct val="20000"/>
              </a:spcBef>
              <a:spcAft>
                <a:spcPct val="0"/>
              </a:spcAft>
              <a:buClr>
                <a:schemeClr val="bg2">
                  <a:lumMod val="50000"/>
                  <a:lumOff val="50000"/>
                </a:schemeClr>
              </a:buClr>
              <a:buSzPct val="100000"/>
              <a:buFont typeface="Arial" charset="0"/>
              <a:buChar char="•"/>
              <a:tabLst/>
              <a:defRPr/>
            </a:pPr>
            <a:r>
              <a:rPr lang="es-CL" sz="1400" kern="0" baseline="0" dirty="0" smtClean="0">
                <a:solidFill>
                  <a:schemeClr val="bg2"/>
                </a:solidFill>
                <a:latin typeface="Trebuchet MS" pitchFamily="34" charset="0"/>
              </a:rPr>
              <a:t>Responder</a:t>
            </a:r>
            <a:r>
              <a:rPr lang="es-CL" sz="1400" kern="0" dirty="0" smtClean="0">
                <a:solidFill>
                  <a:schemeClr val="bg2"/>
                </a:solidFill>
                <a:latin typeface="Trebuchet MS" pitchFamily="34" charset="0"/>
              </a:rPr>
              <a:t> a </a:t>
            </a:r>
            <a:r>
              <a:rPr lang="es-CL" sz="1400" kern="0" baseline="0" dirty="0" smtClean="0">
                <a:solidFill>
                  <a:schemeClr val="bg2"/>
                </a:solidFill>
                <a:latin typeface="Trebuchet MS" pitchFamily="34" charset="0"/>
              </a:rPr>
              <a:t>las</a:t>
            </a:r>
            <a:r>
              <a:rPr lang="es-CL" sz="1400" kern="0" dirty="0" smtClean="0">
                <a:solidFill>
                  <a:schemeClr val="bg2"/>
                </a:solidFill>
                <a:latin typeface="Trebuchet MS" pitchFamily="34" charset="0"/>
              </a:rPr>
              <a:t> </a:t>
            </a:r>
            <a:r>
              <a:rPr lang="es-CL" sz="1400" kern="0" baseline="0" dirty="0" smtClean="0">
                <a:solidFill>
                  <a:schemeClr val="bg2"/>
                </a:solidFill>
                <a:latin typeface="Trebuchet MS" pitchFamily="34" charset="0"/>
              </a:rPr>
              <a:t>preferencias de los consumidores es</a:t>
            </a:r>
            <a:r>
              <a:rPr lang="es-CL" sz="1400" kern="0" dirty="0" smtClean="0">
                <a:solidFill>
                  <a:schemeClr val="bg2"/>
                </a:solidFill>
                <a:latin typeface="Trebuchet MS" pitchFamily="34" charset="0"/>
              </a:rPr>
              <a:t> </a:t>
            </a:r>
            <a:r>
              <a:rPr lang="es-CL" sz="1400" kern="0" baseline="0" dirty="0" smtClean="0">
                <a:solidFill>
                  <a:schemeClr val="bg2"/>
                </a:solidFill>
                <a:latin typeface="Trebuchet MS" pitchFamily="34" charset="0"/>
              </a:rPr>
              <a:t>el motor de la industria.</a:t>
            </a:r>
          </a:p>
          <a:p>
            <a:pPr marR="0" lvl="0" algn="just" defTabSz="914400" rtl="0" eaLnBrk="0" fontAlgn="base" latinLnBrk="0" hangingPunct="0">
              <a:lnSpc>
                <a:spcPct val="100000"/>
              </a:lnSpc>
              <a:spcBef>
                <a:spcPct val="20000"/>
              </a:spcBef>
              <a:spcAft>
                <a:spcPct val="0"/>
              </a:spcAft>
              <a:buClr>
                <a:schemeClr val="bg2">
                  <a:lumMod val="50000"/>
                  <a:lumOff val="50000"/>
                </a:schemeClr>
              </a:buClr>
              <a:buSzPct val="100000"/>
              <a:tabLst/>
              <a:defRPr/>
            </a:pPr>
            <a:r>
              <a:rPr lang="es-CL" sz="1400" kern="0" baseline="0" dirty="0" smtClean="0">
                <a:solidFill>
                  <a:schemeClr val="bg2"/>
                </a:solidFill>
                <a:latin typeface="Trebuchet MS" pitchFamily="34" charset="0"/>
              </a:rPr>
              <a:t> </a:t>
            </a:r>
          </a:p>
          <a:p>
            <a:pPr marL="285750" lvl="0" indent="-285750" algn="just">
              <a:spcBef>
                <a:spcPct val="20000"/>
              </a:spcBef>
              <a:buClr>
                <a:schemeClr val="bg2">
                  <a:lumMod val="50000"/>
                  <a:lumOff val="50000"/>
                </a:schemeClr>
              </a:buClr>
              <a:buSzPct val="100000"/>
              <a:buFont typeface="Arial" charset="0"/>
              <a:buChar char="•"/>
              <a:defRPr/>
            </a:pPr>
            <a:r>
              <a:rPr lang="es-CL" sz="1400" kern="0" dirty="0" smtClean="0">
                <a:solidFill>
                  <a:schemeClr val="bg2"/>
                </a:solidFill>
                <a:latin typeface="Trebuchet MS" pitchFamily="34" charset="0"/>
              </a:rPr>
              <a:t>Supermercados </a:t>
            </a:r>
            <a:r>
              <a:rPr lang="es-CL" sz="1400" kern="0" dirty="0">
                <a:solidFill>
                  <a:schemeClr val="bg2"/>
                </a:solidFill>
                <a:latin typeface="Trebuchet MS" pitchFamily="34" charset="0"/>
              </a:rPr>
              <a:t>de Chile A.G. es una organización gremial, sin fines de lucro, abierta a todos los supermercados del territorio chileno, que, con pleno respeto a y fomentando la libre competencia, (1) tiene por objeto gestionar iniciativas propias o en colaboración con otras entidades o el sector público, que contribuyan y fomenten el desarrollo de la industria, ayuden técnicamente con iniciativas que potencien su aporte a la calidad de vida de las personas y al desarrollo sustentable del país, y en general, aporten al desarrollo de la industria supermercadista, poniendo especial énfasis en  la seguridad, en la inocuidad de alimentos y productos,  en la calidad del servicio a los consumidores, en la fuerza de trabajo, al igual que en las potenciales innovaciones que puedan mejorar la productividad de la industria como un todo, y (2) representa a la industria en procesos regulatorios</a:t>
            </a:r>
            <a:r>
              <a:rPr lang="es-CL" sz="1400" kern="0" dirty="0" smtClean="0">
                <a:solidFill>
                  <a:schemeClr val="bg2"/>
                </a:solidFill>
                <a:latin typeface="Trebuchet MS" pitchFamily="34" charset="0"/>
              </a:rPr>
              <a:t>.</a:t>
            </a:r>
            <a:endParaRPr lang="es-CL" sz="1400" kern="0" dirty="0">
              <a:solidFill>
                <a:schemeClr val="bg2"/>
              </a:solidFill>
              <a:latin typeface="Trebuchet MS" pitchFamily="34" charset="0"/>
            </a:endParaRPr>
          </a:p>
          <a:p>
            <a:pPr marL="285750" indent="-285750" algn="just">
              <a:spcBef>
                <a:spcPct val="20000"/>
              </a:spcBef>
              <a:buClr>
                <a:schemeClr val="bg2">
                  <a:lumMod val="50000"/>
                  <a:lumOff val="50000"/>
                </a:schemeClr>
              </a:buClr>
              <a:buSzPct val="100000"/>
              <a:buFont typeface="Arial" charset="0"/>
              <a:buChar char="•"/>
              <a:defRPr/>
            </a:pPr>
            <a:r>
              <a:rPr lang="es-CL" sz="1400" kern="0" dirty="0" smtClean="0">
                <a:solidFill>
                  <a:schemeClr val="bg2"/>
                </a:solidFill>
                <a:latin typeface="Trebuchet MS" pitchFamily="34" charset="0"/>
              </a:rPr>
              <a:t>Actualmente </a:t>
            </a:r>
            <a:r>
              <a:rPr lang="es-CL" sz="1400" dirty="0" smtClean="0">
                <a:solidFill>
                  <a:schemeClr val="bg2"/>
                </a:solidFill>
                <a:latin typeface="Trebuchet MS" pitchFamily="34" charset="0"/>
              </a:rPr>
              <a:t>reúne </a:t>
            </a:r>
            <a:r>
              <a:rPr lang="es-CL" sz="1400" dirty="0">
                <a:solidFill>
                  <a:schemeClr val="bg2"/>
                </a:solidFill>
                <a:latin typeface="Trebuchet MS" pitchFamily="34" charset="0"/>
              </a:rPr>
              <a:t>a 11 cadenas de supermercados (</a:t>
            </a:r>
            <a:r>
              <a:rPr lang="es-CL" sz="1400" kern="0" dirty="0">
                <a:solidFill>
                  <a:schemeClr val="bg2"/>
                </a:solidFill>
                <a:latin typeface="Trebuchet MS" pitchFamily="34" charset="0"/>
                <a:hlinkClick r:id="rId4"/>
              </a:rPr>
              <a:t>www.superemercadosdechile.cl)</a:t>
            </a:r>
            <a:endParaRPr lang="es-CL" sz="1400" kern="0" dirty="0">
              <a:solidFill>
                <a:schemeClr val="bg2"/>
              </a:solidFill>
              <a:latin typeface="Trebuchet MS" pitchFamily="34" charset="0"/>
            </a:endParaRPr>
          </a:p>
          <a:p>
            <a:pPr marL="285750" lvl="0" indent="-285750" algn="just">
              <a:spcBef>
                <a:spcPct val="20000"/>
              </a:spcBef>
              <a:buClr>
                <a:schemeClr val="bg2">
                  <a:lumMod val="50000"/>
                  <a:lumOff val="50000"/>
                </a:schemeClr>
              </a:buClr>
              <a:buSzPct val="100000"/>
              <a:buFont typeface="Arial" charset="0"/>
              <a:buChar char="•"/>
              <a:defRPr/>
            </a:pPr>
            <a:endParaRPr lang="es-CL" sz="1400" kern="0" dirty="0">
              <a:solidFill>
                <a:schemeClr val="bg2"/>
              </a:solidFill>
              <a:latin typeface="Trebuchet MS" pitchFamily="34" charset="0"/>
            </a:endParaRPr>
          </a:p>
        </p:txBody>
      </p:sp>
      <p:pic>
        <p:nvPicPr>
          <p:cNvPr id="45" name="Imagen 3"/>
          <p:cNvPicPr>
            <a:picLocks noChangeAspect="1"/>
          </p:cNvPicPr>
          <p:nvPr/>
        </p:nvPicPr>
        <p:blipFill>
          <a:blip r:embed="rId5"/>
          <a:stretch>
            <a:fillRect/>
          </a:stretch>
        </p:blipFill>
        <p:spPr>
          <a:xfrm>
            <a:off x="1723320" y="6120889"/>
            <a:ext cx="1080167" cy="688669"/>
          </a:xfrm>
          <a:prstGeom prst="rect">
            <a:avLst/>
          </a:prstGeom>
        </p:spPr>
      </p:pic>
      <p:pic>
        <p:nvPicPr>
          <p:cNvPr id="47" name="Imagen 8"/>
          <p:cNvPicPr>
            <a:picLocks noChangeAspect="1"/>
          </p:cNvPicPr>
          <p:nvPr/>
        </p:nvPicPr>
        <p:blipFill>
          <a:blip r:embed="rId6"/>
          <a:stretch>
            <a:fillRect/>
          </a:stretch>
        </p:blipFill>
        <p:spPr>
          <a:xfrm>
            <a:off x="3268705" y="6076024"/>
            <a:ext cx="1203840" cy="688669"/>
          </a:xfrm>
          <a:prstGeom prst="rect">
            <a:avLst/>
          </a:prstGeom>
        </p:spPr>
      </p:pic>
      <p:pic>
        <p:nvPicPr>
          <p:cNvPr id="48" name="Imagen 9"/>
          <p:cNvPicPr>
            <a:picLocks noChangeAspect="1"/>
          </p:cNvPicPr>
          <p:nvPr/>
        </p:nvPicPr>
        <p:blipFill>
          <a:blip r:embed="rId7"/>
          <a:stretch>
            <a:fillRect/>
          </a:stretch>
        </p:blipFill>
        <p:spPr>
          <a:xfrm>
            <a:off x="237396" y="6086090"/>
            <a:ext cx="1127290" cy="678603"/>
          </a:xfrm>
          <a:prstGeom prst="rect">
            <a:avLst/>
          </a:prstGeom>
        </p:spPr>
      </p:pic>
      <p:pic>
        <p:nvPicPr>
          <p:cNvPr id="49" name="Imagen 13"/>
          <p:cNvPicPr>
            <a:picLocks noChangeAspect="1"/>
          </p:cNvPicPr>
          <p:nvPr/>
        </p:nvPicPr>
        <p:blipFill>
          <a:blip r:embed="rId8"/>
          <a:stretch>
            <a:fillRect/>
          </a:stretch>
        </p:blipFill>
        <p:spPr>
          <a:xfrm>
            <a:off x="6366039" y="6066699"/>
            <a:ext cx="1236663" cy="697994"/>
          </a:xfrm>
          <a:prstGeom prst="rect">
            <a:avLst/>
          </a:prstGeom>
        </p:spPr>
      </p:pic>
      <p:pic>
        <p:nvPicPr>
          <p:cNvPr id="50" name="Imagen 17"/>
          <p:cNvPicPr>
            <a:picLocks noChangeAspect="1"/>
          </p:cNvPicPr>
          <p:nvPr/>
        </p:nvPicPr>
        <p:blipFill>
          <a:blip r:embed="rId9"/>
          <a:stretch>
            <a:fillRect/>
          </a:stretch>
        </p:blipFill>
        <p:spPr>
          <a:xfrm>
            <a:off x="6313730" y="5397569"/>
            <a:ext cx="1288972" cy="688521"/>
          </a:xfrm>
          <a:prstGeom prst="rect">
            <a:avLst/>
          </a:prstGeom>
        </p:spPr>
      </p:pic>
      <p:pic>
        <p:nvPicPr>
          <p:cNvPr id="51" name="Imagen 21"/>
          <p:cNvPicPr>
            <a:picLocks noChangeAspect="1"/>
          </p:cNvPicPr>
          <p:nvPr/>
        </p:nvPicPr>
        <p:blipFill>
          <a:blip r:embed="rId10"/>
          <a:stretch>
            <a:fillRect/>
          </a:stretch>
        </p:blipFill>
        <p:spPr>
          <a:xfrm>
            <a:off x="4702508" y="5334340"/>
            <a:ext cx="1295088" cy="789838"/>
          </a:xfrm>
          <a:prstGeom prst="rect">
            <a:avLst/>
          </a:prstGeom>
        </p:spPr>
      </p:pic>
      <p:pic>
        <p:nvPicPr>
          <p:cNvPr id="52" name="Imagen 23"/>
          <p:cNvPicPr>
            <a:picLocks noChangeAspect="1"/>
          </p:cNvPicPr>
          <p:nvPr/>
        </p:nvPicPr>
        <p:blipFill>
          <a:blip r:embed="rId11"/>
          <a:stretch>
            <a:fillRect/>
          </a:stretch>
        </p:blipFill>
        <p:spPr>
          <a:xfrm>
            <a:off x="3213020" y="5465622"/>
            <a:ext cx="1178409" cy="687921"/>
          </a:xfrm>
          <a:prstGeom prst="rect">
            <a:avLst/>
          </a:prstGeom>
        </p:spPr>
      </p:pic>
      <p:pic>
        <p:nvPicPr>
          <p:cNvPr id="53" name="Imagen 40"/>
          <p:cNvPicPr>
            <a:picLocks noChangeAspect="1"/>
          </p:cNvPicPr>
          <p:nvPr/>
        </p:nvPicPr>
        <p:blipFill>
          <a:blip r:embed="rId12"/>
          <a:stretch>
            <a:fillRect/>
          </a:stretch>
        </p:blipFill>
        <p:spPr>
          <a:xfrm>
            <a:off x="1721290" y="5440889"/>
            <a:ext cx="1223336" cy="687921"/>
          </a:xfrm>
          <a:prstGeom prst="rect">
            <a:avLst/>
          </a:prstGeom>
        </p:spPr>
      </p:pic>
      <p:pic>
        <p:nvPicPr>
          <p:cNvPr id="54" name="Imagen 41"/>
          <p:cNvPicPr>
            <a:picLocks noChangeAspect="1"/>
          </p:cNvPicPr>
          <p:nvPr/>
        </p:nvPicPr>
        <p:blipFill>
          <a:blip r:embed="rId13"/>
          <a:stretch>
            <a:fillRect/>
          </a:stretch>
        </p:blipFill>
        <p:spPr>
          <a:xfrm>
            <a:off x="336868" y="5377599"/>
            <a:ext cx="1070036" cy="724269"/>
          </a:xfrm>
          <a:prstGeom prst="rect">
            <a:avLst/>
          </a:prstGeom>
        </p:spPr>
      </p:pic>
      <p:pic>
        <p:nvPicPr>
          <p:cNvPr id="55" name="Imagen 42"/>
          <p:cNvPicPr>
            <a:picLocks noChangeAspect="1"/>
          </p:cNvPicPr>
          <p:nvPr/>
        </p:nvPicPr>
        <p:blipFill>
          <a:blip r:embed="rId14"/>
          <a:stretch>
            <a:fillRect/>
          </a:stretch>
        </p:blipFill>
        <p:spPr>
          <a:xfrm>
            <a:off x="4783624" y="6076024"/>
            <a:ext cx="1213972" cy="737115"/>
          </a:xfrm>
          <a:prstGeom prst="rect">
            <a:avLst/>
          </a:prstGeom>
        </p:spPr>
      </p:pic>
      <p:pic>
        <p:nvPicPr>
          <p:cNvPr id="56" name="Imagen 43"/>
          <p:cNvPicPr>
            <a:picLocks noChangeAspect="1"/>
          </p:cNvPicPr>
          <p:nvPr/>
        </p:nvPicPr>
        <p:blipFill>
          <a:blip r:embed="rId15"/>
          <a:stretch>
            <a:fillRect/>
          </a:stretch>
        </p:blipFill>
        <p:spPr>
          <a:xfrm>
            <a:off x="6880302" y="127697"/>
            <a:ext cx="1952232" cy="3644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82468" y="843602"/>
            <a:ext cx="8471958" cy="5833952"/>
          </a:xfrm>
          <a:prstGeom prst="rect">
            <a:avLst/>
          </a:prstGeom>
          <a:noFill/>
          <a:ln>
            <a:miter lim="800000"/>
            <a:headEnd/>
            <a:tailEnd/>
          </a:ln>
        </p:spPr>
        <p:txBody>
          <a:bodyPr/>
          <a:lstStyle/>
          <a:p>
            <a:pPr lvl="0" algn="just">
              <a:spcBef>
                <a:spcPct val="20000"/>
              </a:spcBef>
              <a:buClr>
                <a:schemeClr val="hlink"/>
              </a:buClr>
              <a:buSzPct val="50000"/>
              <a:defRPr/>
            </a:pPr>
            <a:r>
              <a:rPr kumimoji="1" lang="es-CL" sz="1600" b="0" i="0" u="sng" strike="noStrike" kern="0" cap="none" spc="0" normalizeH="0" noProof="0" dirty="0" smtClean="0">
                <a:ln>
                  <a:noFill/>
                </a:ln>
                <a:solidFill>
                  <a:schemeClr val="bg2"/>
                </a:solidFill>
                <a:effectLst/>
                <a:uLnTx/>
                <a:uFillTx/>
                <a:latin typeface="Trebuchet MS" pitchFamily="34" charset="0"/>
              </a:rPr>
              <a:t>Plásticos desechables de un único uso</a:t>
            </a:r>
            <a:r>
              <a:rPr kumimoji="1" lang="es-CL" sz="1600" b="0" i="0" u="none" strike="noStrike" kern="0" cap="none" spc="0" normalizeH="0" noProof="0" dirty="0" smtClean="0">
                <a:ln>
                  <a:noFill/>
                </a:ln>
                <a:solidFill>
                  <a:schemeClr val="bg2"/>
                </a:solidFill>
                <a:effectLst/>
                <a:uLnTx/>
                <a:uFillTx/>
                <a:latin typeface="Trebuchet MS" pitchFamily="34" charset="0"/>
              </a:rPr>
              <a:t>, en particular:</a:t>
            </a:r>
          </a:p>
          <a:p>
            <a:pPr marL="342900" lvl="0" indent="-342900" algn="just">
              <a:spcBef>
                <a:spcPct val="20000"/>
              </a:spcBef>
              <a:buClr>
                <a:srgbClr val="FF0000"/>
              </a:buClr>
              <a:buSzPct val="100000"/>
              <a:buAutoNum type="arabicPeriod"/>
              <a:defRPr/>
            </a:pPr>
            <a:r>
              <a:rPr kumimoji="1" lang="es-CL" sz="1600" b="0" i="0" u="none" strike="noStrike" kern="0" cap="none" spc="0" normalizeH="0" noProof="0" dirty="0" smtClean="0">
                <a:ln>
                  <a:noFill/>
                </a:ln>
                <a:solidFill>
                  <a:schemeClr val="bg2"/>
                </a:solidFill>
                <a:effectLst/>
                <a:uLnTx/>
                <a:uFillTx/>
                <a:latin typeface="Trebuchet MS" pitchFamily="34" charset="0"/>
              </a:rPr>
              <a:t>Bolsas plásticas no degradables que establecimientos comerciales distribuyan de manera gratuita u onerosa a los consumidores finales.</a:t>
            </a:r>
          </a:p>
          <a:p>
            <a:pPr marL="342900" lvl="0" indent="-342900" algn="just">
              <a:spcBef>
                <a:spcPct val="20000"/>
              </a:spcBef>
              <a:buClr>
                <a:srgbClr val="FF0000"/>
              </a:buClr>
              <a:buSzPct val="100000"/>
              <a:buAutoNum type="arabicPeriod"/>
              <a:defRPr/>
            </a:pPr>
            <a:r>
              <a:rPr lang="es-CL" sz="1600" kern="0" baseline="0" dirty="0" smtClean="0">
                <a:solidFill>
                  <a:schemeClr val="bg2"/>
                </a:solidFill>
                <a:latin typeface="Trebuchet MS" pitchFamily="34" charset="0"/>
              </a:rPr>
              <a:t>En dos años, films no degradables en la industria </a:t>
            </a:r>
            <a:r>
              <a:rPr lang="es-CL" sz="1600" kern="0" dirty="0" smtClean="0">
                <a:solidFill>
                  <a:schemeClr val="bg2"/>
                </a:solidFill>
                <a:latin typeface="Trebuchet MS" pitchFamily="34" charset="0"/>
              </a:rPr>
              <a:t>de empaque agroalimentario.</a:t>
            </a:r>
            <a:endParaRPr lang="es-CL" sz="1600" kern="0" baseline="0" dirty="0" smtClean="0">
              <a:solidFill>
                <a:schemeClr val="bg2"/>
              </a:solidFill>
              <a:latin typeface="Trebuchet MS" pitchFamily="34" charset="0"/>
            </a:endParaRPr>
          </a:p>
          <a:p>
            <a:pPr lvl="0" algn="just">
              <a:spcBef>
                <a:spcPct val="20000"/>
              </a:spcBef>
              <a:buClr>
                <a:schemeClr val="hlink"/>
              </a:buClr>
              <a:buSzPct val="50000"/>
              <a:defRPr/>
            </a:pPr>
            <a:endParaRPr lang="es-CL" sz="1600" kern="0" baseline="0" dirty="0" smtClean="0">
              <a:solidFill>
                <a:schemeClr val="bg2"/>
              </a:solidFill>
              <a:latin typeface="Trebuchet MS" pitchFamily="34" charset="0"/>
            </a:endParaRPr>
          </a:p>
          <a:p>
            <a:pPr lvl="0" algn="just">
              <a:spcBef>
                <a:spcPct val="20000"/>
              </a:spcBef>
              <a:buClr>
                <a:schemeClr val="hlink"/>
              </a:buClr>
              <a:buSzPct val="50000"/>
              <a:defRPr/>
            </a:pPr>
            <a:r>
              <a:rPr lang="es-CL" sz="1600" kern="0" dirty="0" smtClean="0">
                <a:solidFill>
                  <a:schemeClr val="bg2"/>
                </a:solidFill>
                <a:latin typeface="Trebuchet MS" pitchFamily="34" charset="0"/>
              </a:rPr>
              <a:t>Se trataría de:</a:t>
            </a:r>
          </a:p>
          <a:p>
            <a:pPr marL="285750" lvl="1" indent="-285750" algn="just">
              <a:spcBef>
                <a:spcPct val="20000"/>
              </a:spcBef>
              <a:buClr>
                <a:srgbClr val="970909"/>
              </a:buClr>
              <a:buSzPct val="100000"/>
              <a:buFont typeface="Arial" charset="0"/>
              <a:buChar char="•"/>
              <a:defRPr/>
            </a:pPr>
            <a:r>
              <a:rPr lang="es-CL" sz="1600" kern="0" dirty="0">
                <a:solidFill>
                  <a:schemeClr val="bg2"/>
                </a:solidFill>
                <a:latin typeface="Trebuchet MS" pitchFamily="34" charset="0"/>
              </a:rPr>
              <a:t>Bolsas de un solo uso, es decir, no reutilizable para el mismo objeto que es el transporte de productos y bienes (reutilización primaria</a:t>
            </a:r>
            <a:r>
              <a:rPr lang="es-CL" sz="1600" kern="0" dirty="0" smtClean="0">
                <a:solidFill>
                  <a:schemeClr val="bg2"/>
                </a:solidFill>
                <a:latin typeface="Trebuchet MS" pitchFamily="34" charset="0"/>
              </a:rPr>
              <a:t>). No está claro si es incluyen las bolsas de servicio (pan, vegetales, carnes, etc.).</a:t>
            </a:r>
          </a:p>
          <a:p>
            <a:pPr marL="285750" lvl="1" indent="-285750" algn="just">
              <a:spcBef>
                <a:spcPct val="20000"/>
              </a:spcBef>
              <a:buClr>
                <a:srgbClr val="970909"/>
              </a:buClr>
              <a:buSzPct val="100000"/>
              <a:buFont typeface="Arial" charset="0"/>
              <a:buChar char="•"/>
              <a:defRPr/>
            </a:pPr>
            <a:r>
              <a:rPr lang="es-CL" sz="1600" kern="0" dirty="0" smtClean="0">
                <a:solidFill>
                  <a:schemeClr val="bg2"/>
                </a:solidFill>
                <a:latin typeface="Trebuchet MS" pitchFamily="34" charset="0"/>
              </a:rPr>
              <a:t>Film: “industria de empaque agroalimentario” consideraría a los supermercados, en la medida en que hay empaque de productos al peso y a granel en sala. Por otra parte, recibe productos envueltos en film industrial, que se entendería incluido.</a:t>
            </a:r>
          </a:p>
          <a:p>
            <a:pPr marL="285750" lvl="1" indent="-285750" algn="just">
              <a:spcBef>
                <a:spcPct val="20000"/>
              </a:spcBef>
              <a:buClr>
                <a:srgbClr val="970909"/>
              </a:buClr>
              <a:buSzPct val="100000"/>
              <a:buFont typeface="Arial" charset="0"/>
              <a:buChar char="•"/>
              <a:defRPr/>
            </a:pPr>
            <a:r>
              <a:rPr lang="es-CL" sz="1600" kern="0" dirty="0" smtClean="0">
                <a:solidFill>
                  <a:schemeClr val="bg2"/>
                </a:solidFill>
                <a:latin typeface="Trebuchet MS" pitchFamily="34" charset="0"/>
              </a:rPr>
              <a:t>En la introducción, se mencionan los tipos de degradación</a:t>
            </a:r>
            <a:r>
              <a:rPr lang="es-CL" sz="1600" kern="0" dirty="0" smtClean="0">
                <a:solidFill>
                  <a:schemeClr val="bg2"/>
                </a:solidFill>
                <a:latin typeface="Trebuchet MS" pitchFamily="34" charset="0"/>
                <a:sym typeface="Wingdings"/>
              </a:rPr>
              <a:t> -fotodegradación, degradación térmica, degradación oxidativa, degradación hidrolítica, y biodegradación-; se reconoce que los vertederos en Chile no cuentan con las condiciones requeridas para degradar los plásticos, y que los más dañinos para la salud y el medio ambiente son los plásticos microbiodegradables y oxobiodegradables. Sin embargo, el texto del proyecto de ley versa sobre plásticos “no degradables”.</a:t>
            </a:r>
            <a:endParaRPr lang="es-CL" sz="1600" kern="0" dirty="0">
              <a:solidFill>
                <a:schemeClr val="bg2"/>
              </a:solidFill>
              <a:latin typeface="Trebuchet MS" pitchFamily="34" charset="0"/>
            </a:endParaRPr>
          </a:p>
          <a:p>
            <a:pPr marL="285750" lvl="1" indent="-285750" algn="just">
              <a:spcBef>
                <a:spcPct val="20000"/>
              </a:spcBef>
              <a:buClr>
                <a:srgbClr val="970909"/>
              </a:buClr>
              <a:buSzPct val="100000"/>
              <a:buFont typeface="Arial" charset="0"/>
              <a:buChar char="•"/>
              <a:defRPr/>
            </a:pPr>
            <a:endParaRPr lang="es-CL" sz="1600" kern="0" baseline="0" dirty="0">
              <a:solidFill>
                <a:schemeClr val="bg2"/>
              </a:solidFill>
              <a:latin typeface="Trebuchet MS" pitchFamily="34" charset="0"/>
            </a:endParaRPr>
          </a:p>
        </p:txBody>
      </p:sp>
      <p:sp>
        <p:nvSpPr>
          <p:cNvPr id="3" name="CuadroTexto 2"/>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2. Precisiones de materias reguladas</a:t>
            </a:r>
            <a:endParaRPr lang="es-CL" dirty="0">
              <a:solidFill>
                <a:schemeClr val="bg1"/>
              </a:solidFill>
            </a:endParaRPr>
          </a:p>
        </p:txBody>
      </p:sp>
      <p:pic>
        <p:nvPicPr>
          <p:cNvPr id="4"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67482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82468" y="843602"/>
            <a:ext cx="8471958" cy="5833952"/>
          </a:xfrm>
          <a:prstGeom prst="rect">
            <a:avLst/>
          </a:prstGeom>
          <a:noFill/>
          <a:ln>
            <a:miter lim="800000"/>
            <a:headEnd/>
            <a:tailEnd/>
          </a:ln>
        </p:spPr>
        <p:txBody>
          <a:bodyPr/>
          <a:lstStyle/>
          <a:p>
            <a:pPr marL="285750" lvl="1" indent="-285750" algn="just">
              <a:spcBef>
                <a:spcPct val="20000"/>
              </a:spcBef>
              <a:buClr>
                <a:srgbClr val="970909"/>
              </a:buClr>
              <a:buFont typeface="Arial" charset="0"/>
              <a:buChar char="•"/>
              <a:defRPr/>
            </a:pPr>
            <a:endParaRPr lang="es-ES" sz="1600" kern="0" dirty="0" smtClean="0">
              <a:solidFill>
                <a:schemeClr val="bg2"/>
              </a:solidFill>
              <a:latin typeface="Trebuchet MS" pitchFamily="34" charset="0"/>
            </a:endParaRPr>
          </a:p>
          <a:p>
            <a:pPr marL="285750" lvl="1" indent="-285750" algn="just">
              <a:spcBef>
                <a:spcPct val="20000"/>
              </a:spcBef>
              <a:buClr>
                <a:srgbClr val="970909"/>
              </a:buClr>
              <a:buFont typeface="Arial" charset="0"/>
              <a:buChar char="•"/>
              <a:defRPr/>
            </a:pPr>
            <a:r>
              <a:rPr lang="es-ES" sz="1600" kern="0" dirty="0" smtClean="0">
                <a:solidFill>
                  <a:schemeClr val="bg2"/>
                </a:solidFill>
                <a:latin typeface="Trebuchet MS" pitchFamily="34" charset="0"/>
              </a:rPr>
              <a:t>Hay más de 50 comunas en que se han establecido esquemas de reducción en la entrega de bolsas plásticas, con los cuales los supermercados han colaborado.</a:t>
            </a:r>
          </a:p>
          <a:p>
            <a:pPr marL="285750" lvl="1" indent="-285750" algn="just">
              <a:spcBef>
                <a:spcPct val="20000"/>
              </a:spcBef>
              <a:buClr>
                <a:srgbClr val="970909"/>
              </a:buClr>
              <a:buFont typeface="Arial" charset="0"/>
              <a:buChar char="•"/>
              <a:defRPr/>
            </a:pPr>
            <a:r>
              <a:rPr lang="es-ES" sz="1600" kern="0" dirty="0" smtClean="0">
                <a:solidFill>
                  <a:schemeClr val="bg2"/>
                </a:solidFill>
                <a:latin typeface="Trebuchet MS" pitchFamily="34" charset="0"/>
              </a:rPr>
              <a:t>La </a:t>
            </a:r>
            <a:r>
              <a:rPr lang="es-ES" sz="1600" kern="0" dirty="0">
                <a:solidFill>
                  <a:schemeClr val="bg2"/>
                </a:solidFill>
                <a:latin typeface="Trebuchet MS" pitchFamily="34" charset="0"/>
              </a:rPr>
              <a:t>Presidente anunció ante la ONU la prohibición de bolsas plásticas en 102 comunas de zonas costeras en 12 meses; el proyecto de ley ingresaría en octubre de 2017. </a:t>
            </a:r>
          </a:p>
          <a:p>
            <a:pPr marL="285750" lvl="1" indent="-285750" algn="just">
              <a:spcBef>
                <a:spcPct val="20000"/>
              </a:spcBef>
              <a:buClr>
                <a:srgbClr val="970909"/>
              </a:buClr>
              <a:buFont typeface="Arial" charset="0"/>
              <a:buChar char="•"/>
              <a:defRPr/>
            </a:pPr>
            <a:r>
              <a:rPr lang="es-ES" sz="1600" kern="0" dirty="0">
                <a:solidFill>
                  <a:schemeClr val="bg2"/>
                </a:solidFill>
                <a:latin typeface="Trebuchet MS" pitchFamily="34" charset="0"/>
              </a:rPr>
              <a:t>Hay al menos 11 mociones </a:t>
            </a:r>
            <a:r>
              <a:rPr lang="es-ES" sz="1600" kern="0" dirty="0" smtClean="0">
                <a:solidFill>
                  <a:schemeClr val="bg2"/>
                </a:solidFill>
                <a:latin typeface="Trebuchet MS" pitchFamily="34" charset="0"/>
              </a:rPr>
              <a:t>parlamentarias sobre la materia. </a:t>
            </a:r>
          </a:p>
          <a:p>
            <a:pPr marL="285750" lvl="1" indent="-285750" algn="just">
              <a:spcBef>
                <a:spcPct val="20000"/>
              </a:spcBef>
              <a:buClr>
                <a:srgbClr val="970909"/>
              </a:buClr>
              <a:buFont typeface="Arial" charset="0"/>
              <a:buChar char="•"/>
              <a:defRPr/>
            </a:pPr>
            <a:r>
              <a:rPr lang="es-ES" sz="1600" kern="0" dirty="0" smtClean="0">
                <a:solidFill>
                  <a:schemeClr val="bg2"/>
                </a:solidFill>
                <a:latin typeface="Trebuchet MS" pitchFamily="34" charset="0"/>
              </a:rPr>
              <a:t>Tanto las autoridades de gobierno como la industria, se encuentran en f</a:t>
            </a:r>
            <a:r>
              <a:rPr lang="es-CL" sz="1600" kern="0" dirty="0" smtClean="0">
                <a:solidFill>
                  <a:schemeClr val="bg2"/>
                </a:solidFill>
                <a:latin typeface="Trebuchet MS" pitchFamily="34" charset="0"/>
              </a:rPr>
              <a:t>ase </a:t>
            </a:r>
            <a:r>
              <a:rPr lang="es-CL" sz="1600" kern="0" dirty="0">
                <a:solidFill>
                  <a:schemeClr val="bg2"/>
                </a:solidFill>
                <a:latin typeface="Trebuchet MS" pitchFamily="34" charset="0"/>
              </a:rPr>
              <a:t>de preparación </a:t>
            </a:r>
            <a:r>
              <a:rPr lang="es-CL" sz="1600" kern="0" dirty="0" smtClean="0">
                <a:solidFill>
                  <a:schemeClr val="bg2"/>
                </a:solidFill>
                <a:latin typeface="Trebuchet MS" pitchFamily="34" charset="0"/>
              </a:rPr>
              <a:t>para la </a:t>
            </a:r>
            <a:r>
              <a:rPr lang="es-CL" sz="1600" kern="0" dirty="0">
                <a:solidFill>
                  <a:schemeClr val="bg2"/>
                </a:solidFill>
                <a:latin typeface="Trebuchet MS" pitchFamily="34" charset="0"/>
              </a:rPr>
              <a:t>implementación de Ley REP, promulgada a mediados de 2016</a:t>
            </a:r>
            <a:r>
              <a:rPr lang="es-CL" sz="1600" kern="0" dirty="0" smtClean="0">
                <a:solidFill>
                  <a:schemeClr val="bg2"/>
                </a:solidFill>
                <a:latin typeface="Trebuchet MS" pitchFamily="34" charset="0"/>
              </a:rPr>
              <a:t>. Las bolsas/film plásticos son un “Envase y Embalaje”, uno de los seis productos priortarios definidos en la ley. </a:t>
            </a:r>
            <a:endParaRPr lang="es-CL" sz="1600" kern="0" dirty="0">
              <a:solidFill>
                <a:schemeClr val="bg2"/>
              </a:solidFill>
              <a:latin typeface="Trebuchet MS" pitchFamily="34" charset="0"/>
            </a:endParaRPr>
          </a:p>
        </p:txBody>
      </p:sp>
      <p:sp>
        <p:nvSpPr>
          <p:cNvPr id="3" name="CuadroTexto 2"/>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3. Contexto: políticas públicas</a:t>
            </a:r>
            <a:endParaRPr lang="es-CL" dirty="0">
              <a:solidFill>
                <a:schemeClr val="bg1"/>
              </a:solidFill>
            </a:endParaRPr>
          </a:p>
        </p:txBody>
      </p:sp>
      <p:pic>
        <p:nvPicPr>
          <p:cNvPr id="4"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179156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3864"/>
          <a:stretch/>
        </p:blipFill>
        <p:spPr>
          <a:xfrm>
            <a:off x="157990" y="1169049"/>
            <a:ext cx="8835884" cy="4761859"/>
          </a:xfrm>
          <a:prstGeom prst="rect">
            <a:avLst/>
          </a:prstGeom>
        </p:spPr>
      </p:pic>
      <p:sp>
        <p:nvSpPr>
          <p:cNvPr id="5" name="TextBox 4"/>
          <p:cNvSpPr txBox="1"/>
          <p:nvPr/>
        </p:nvSpPr>
        <p:spPr>
          <a:xfrm>
            <a:off x="82108" y="5930908"/>
            <a:ext cx="8911766" cy="461665"/>
          </a:xfrm>
          <a:prstGeom prst="rect">
            <a:avLst/>
          </a:prstGeom>
          <a:noFill/>
        </p:spPr>
        <p:txBody>
          <a:bodyPr wrap="square" rtlCol="0">
            <a:spAutoFit/>
          </a:bodyPr>
          <a:lstStyle/>
          <a:p>
            <a:r>
              <a:rPr lang="es-ES_tradnl" sz="1200" dirty="0" smtClean="0">
                <a:solidFill>
                  <a:schemeClr val="bg2"/>
                </a:solidFill>
                <a:latin typeface="Trebuchet MS" charset="0"/>
                <a:ea typeface="Trebuchet MS" charset="0"/>
                <a:cs typeface="Trebuchet MS" charset="0"/>
              </a:rPr>
              <a:t>Fuente: </a:t>
            </a:r>
            <a:r>
              <a:rPr lang="es-ES_tradnl" sz="1200" dirty="0">
                <a:solidFill>
                  <a:schemeClr val="bg2"/>
                </a:solidFill>
                <a:latin typeface="Trebuchet MS" charset="0"/>
                <a:ea typeface="Trebuchet MS" charset="0"/>
                <a:cs typeface="Trebuchet MS" charset="0"/>
              </a:rPr>
              <a:t>TALLER </a:t>
            </a:r>
            <a:r>
              <a:rPr lang="es-ES_tradnl" sz="1200" dirty="0" smtClean="0">
                <a:solidFill>
                  <a:schemeClr val="bg2"/>
                </a:solidFill>
                <a:latin typeface="Trebuchet MS" charset="0"/>
                <a:ea typeface="Trebuchet MS" charset="0"/>
                <a:cs typeface="Trebuchet MS" charset="0"/>
              </a:rPr>
              <a:t>EXPERIENCIAS </a:t>
            </a:r>
            <a:r>
              <a:rPr lang="es-ES_tradnl" sz="1200" dirty="0">
                <a:solidFill>
                  <a:schemeClr val="bg2"/>
                </a:solidFill>
                <a:latin typeface="Trebuchet MS" charset="0"/>
                <a:ea typeface="Trebuchet MS" charset="0"/>
                <a:cs typeface="Trebuchet MS" charset="0"/>
              </a:rPr>
              <a:t>REP </a:t>
            </a:r>
            <a:r>
              <a:rPr lang="es-ES_tradnl" sz="1200" dirty="0" smtClean="0">
                <a:solidFill>
                  <a:schemeClr val="bg2"/>
                </a:solidFill>
                <a:latin typeface="Trebuchet MS" charset="0"/>
                <a:ea typeface="Trebuchet MS" charset="0"/>
                <a:cs typeface="Trebuchet MS" charset="0"/>
              </a:rPr>
              <a:t>LECCIONES </a:t>
            </a:r>
            <a:r>
              <a:rPr lang="es-ES_tradnl" sz="1200" dirty="0">
                <a:solidFill>
                  <a:schemeClr val="bg2"/>
                </a:solidFill>
                <a:latin typeface="Trebuchet MS" charset="0"/>
                <a:ea typeface="Trebuchet MS" charset="0"/>
                <a:cs typeface="Trebuchet MS" charset="0"/>
              </a:rPr>
              <a:t>PARA LA OPERACIÓN </a:t>
            </a:r>
            <a:r>
              <a:rPr lang="es-ES_tradnl" sz="1200" dirty="0" smtClean="0">
                <a:solidFill>
                  <a:schemeClr val="bg2"/>
                </a:solidFill>
                <a:latin typeface="Trebuchet MS" charset="0"/>
                <a:ea typeface="Trebuchet MS" charset="0"/>
                <a:cs typeface="Trebuchet MS" charset="0"/>
              </a:rPr>
              <a:t>DE </a:t>
            </a:r>
            <a:r>
              <a:rPr lang="es-ES_tradnl" sz="1200" dirty="0">
                <a:solidFill>
                  <a:schemeClr val="bg2"/>
                </a:solidFill>
                <a:latin typeface="Trebuchet MS" charset="0"/>
                <a:ea typeface="Trebuchet MS" charset="0"/>
                <a:cs typeface="Trebuchet MS" charset="0"/>
              </a:rPr>
              <a:t>SISTEMAS DE GESTIÓN Y OPORTUNIDADES </a:t>
            </a:r>
            <a:r>
              <a:rPr lang="es-ES_tradnl" sz="1200" dirty="0" smtClean="0">
                <a:solidFill>
                  <a:schemeClr val="bg2"/>
                </a:solidFill>
                <a:latin typeface="Trebuchet MS" charset="0"/>
                <a:ea typeface="Trebuchet MS" charset="0"/>
                <a:cs typeface="Trebuchet MS" charset="0"/>
              </a:rPr>
              <a:t>DE ASOCIATIVIDAD APL, martes </a:t>
            </a:r>
            <a:r>
              <a:rPr lang="es-ES_tradnl" sz="1200" dirty="0">
                <a:solidFill>
                  <a:schemeClr val="bg2"/>
                </a:solidFill>
                <a:latin typeface="Trebuchet MS" charset="0"/>
                <a:ea typeface="Trebuchet MS" charset="0"/>
                <a:cs typeface="Trebuchet MS" charset="0"/>
              </a:rPr>
              <a:t>04 de julio de </a:t>
            </a:r>
            <a:r>
              <a:rPr lang="es-ES_tradnl" sz="1200" dirty="0" smtClean="0">
                <a:solidFill>
                  <a:schemeClr val="bg2"/>
                </a:solidFill>
                <a:latin typeface="Trebuchet MS" charset="0"/>
                <a:ea typeface="Trebuchet MS" charset="0"/>
                <a:cs typeface="Trebuchet MS" charset="0"/>
              </a:rPr>
              <a:t>2017, Centro </a:t>
            </a:r>
            <a:r>
              <a:rPr lang="es-ES_tradnl" sz="1200" dirty="0">
                <a:solidFill>
                  <a:schemeClr val="bg2"/>
                </a:solidFill>
                <a:latin typeface="Trebuchet MS" charset="0"/>
                <a:ea typeface="Trebuchet MS" charset="0"/>
                <a:cs typeface="Trebuchet MS" charset="0"/>
              </a:rPr>
              <a:t>de Convenciones </a:t>
            </a:r>
            <a:r>
              <a:rPr lang="es-ES_tradnl" sz="1200" dirty="0" err="1" smtClean="0">
                <a:solidFill>
                  <a:schemeClr val="bg2"/>
                </a:solidFill>
                <a:latin typeface="Trebuchet MS" charset="0"/>
                <a:ea typeface="Trebuchet MS" charset="0"/>
                <a:cs typeface="Trebuchet MS" charset="0"/>
              </a:rPr>
              <a:t>Sofofa</a:t>
            </a:r>
            <a:r>
              <a:rPr lang="es-ES_tradnl" sz="1200" dirty="0" smtClean="0">
                <a:solidFill>
                  <a:schemeClr val="bg2"/>
                </a:solidFill>
                <a:latin typeface="Trebuchet MS" charset="0"/>
                <a:ea typeface="Trebuchet MS" charset="0"/>
                <a:cs typeface="Trebuchet MS" charset="0"/>
              </a:rPr>
              <a:t>.</a:t>
            </a:r>
            <a:endParaRPr lang="es-ES_tradnl" sz="1200" dirty="0">
              <a:solidFill>
                <a:schemeClr val="bg2"/>
              </a:solidFill>
              <a:latin typeface="Trebuchet MS" charset="0"/>
              <a:ea typeface="Trebuchet MS" charset="0"/>
              <a:cs typeface="Trebuchet MS" charset="0"/>
            </a:endParaRPr>
          </a:p>
        </p:txBody>
      </p:sp>
      <p:sp>
        <p:nvSpPr>
          <p:cNvPr id="8" name="CuadroTexto 2"/>
          <p:cNvSpPr txBox="1"/>
          <p:nvPr/>
        </p:nvSpPr>
        <p:spPr>
          <a:xfrm flipH="1">
            <a:off x="82107" y="78781"/>
            <a:ext cx="8911767" cy="954107"/>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3. Contexto (cont.): bajas tasas de reciclaje, sobre todo domiciliario</a:t>
            </a:r>
            <a:endParaRPr lang="es-CL" dirty="0">
              <a:solidFill>
                <a:schemeClr val="bg1"/>
              </a:solidFill>
            </a:endParaRPr>
          </a:p>
        </p:txBody>
      </p:sp>
      <p:pic>
        <p:nvPicPr>
          <p:cNvPr id="9"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1226117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8178" y="1113150"/>
            <a:ext cx="1612076" cy="1015663"/>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Comercializador</a:t>
            </a:r>
          </a:p>
          <a:p>
            <a:r>
              <a:rPr lang="es-ES_tradnl" sz="1200" dirty="0">
                <a:solidFill>
                  <a:srgbClr val="333333"/>
                </a:solidFill>
                <a:latin typeface="Calibri" charset="0"/>
                <a:ea typeface="Calibri" charset="0"/>
                <a:cs typeface="Calibri" charset="0"/>
              </a:rPr>
              <a:t>Toda persona natural o jurídica, distinta del productor, que vende un PP </a:t>
            </a:r>
            <a:r>
              <a:rPr lang="es-ES_tradnl" sz="1200" u="sng" dirty="0">
                <a:solidFill>
                  <a:srgbClr val="333333"/>
                </a:solidFill>
                <a:latin typeface="Calibri" charset="0"/>
                <a:ea typeface="Calibri" charset="0"/>
                <a:cs typeface="Calibri" charset="0"/>
              </a:rPr>
              <a:t>al consumidor</a:t>
            </a:r>
            <a:r>
              <a:rPr lang="es-ES_tradnl" sz="1200" dirty="0">
                <a:solidFill>
                  <a:srgbClr val="333333"/>
                </a:solidFill>
                <a:latin typeface="Calibri" charset="0"/>
                <a:ea typeface="Calibri" charset="0"/>
                <a:cs typeface="Calibri" charset="0"/>
              </a:rPr>
              <a:t>.</a:t>
            </a:r>
          </a:p>
        </p:txBody>
      </p:sp>
      <p:sp>
        <p:nvSpPr>
          <p:cNvPr id="5" name="TextBox 4"/>
          <p:cNvSpPr txBox="1"/>
          <p:nvPr/>
        </p:nvSpPr>
        <p:spPr>
          <a:xfrm>
            <a:off x="7953865" y="1086080"/>
            <a:ext cx="1314824" cy="830997"/>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Consumidor</a:t>
            </a:r>
          </a:p>
          <a:p>
            <a:r>
              <a:rPr lang="es-ES_tradnl" sz="1200" dirty="0">
                <a:solidFill>
                  <a:srgbClr val="333333"/>
                </a:solidFill>
                <a:latin typeface="Calibri" charset="0"/>
                <a:ea typeface="Calibri" charset="0"/>
                <a:cs typeface="Calibri" charset="0"/>
              </a:rPr>
              <a:t>Todo </a:t>
            </a:r>
            <a:r>
              <a:rPr lang="es-ES_tradnl" sz="1200" b="1" dirty="0">
                <a:solidFill>
                  <a:srgbClr val="7030A0"/>
                </a:solidFill>
                <a:latin typeface="Calibri" charset="0"/>
                <a:ea typeface="Calibri" charset="0"/>
                <a:cs typeface="Calibri" charset="0"/>
              </a:rPr>
              <a:t>generador</a:t>
            </a:r>
            <a:r>
              <a:rPr lang="es-ES_tradnl" sz="1200" dirty="0">
                <a:solidFill>
                  <a:srgbClr val="7030A0"/>
                </a:solidFill>
                <a:latin typeface="Calibri" charset="0"/>
                <a:ea typeface="Calibri" charset="0"/>
                <a:cs typeface="Calibri" charset="0"/>
              </a:rPr>
              <a:t> </a:t>
            </a:r>
            <a:r>
              <a:rPr lang="es-ES_tradnl" sz="1200" dirty="0">
                <a:solidFill>
                  <a:srgbClr val="333333"/>
                </a:solidFill>
                <a:latin typeface="Calibri" charset="0"/>
                <a:ea typeface="Calibri" charset="0"/>
                <a:cs typeface="Calibri" charset="0"/>
              </a:rPr>
              <a:t>de un residuo de un PP.</a:t>
            </a:r>
          </a:p>
        </p:txBody>
      </p:sp>
      <p:sp>
        <p:nvSpPr>
          <p:cNvPr id="6" name="TextBox 5"/>
          <p:cNvSpPr txBox="1"/>
          <p:nvPr/>
        </p:nvSpPr>
        <p:spPr>
          <a:xfrm>
            <a:off x="6438834" y="1111469"/>
            <a:ext cx="1612076" cy="1015663"/>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Consumidor industrial</a:t>
            </a:r>
            <a:endParaRPr lang="es-ES_tradnl" sz="1200" dirty="0">
              <a:solidFill>
                <a:srgbClr val="333333"/>
              </a:solidFill>
              <a:latin typeface="Calibri" charset="0"/>
              <a:ea typeface="Calibri" charset="0"/>
              <a:cs typeface="Calibri" charset="0"/>
            </a:endParaRPr>
          </a:p>
          <a:p>
            <a:r>
              <a:rPr lang="es-ES_tradnl" sz="1200" dirty="0">
                <a:solidFill>
                  <a:srgbClr val="333333"/>
                </a:solidFill>
                <a:latin typeface="Calibri" charset="0"/>
                <a:ea typeface="Calibri" charset="0"/>
                <a:cs typeface="Calibri" charset="0"/>
              </a:rPr>
              <a:t>Todo establecimiento industrial, de acuerdo a la OGUC, que genere </a:t>
            </a:r>
            <a:r>
              <a:rPr lang="es-ES_tradnl" sz="1200" b="1" dirty="0">
                <a:solidFill>
                  <a:srgbClr val="7030A0"/>
                </a:solidFill>
                <a:latin typeface="Calibri" charset="0"/>
                <a:ea typeface="Calibri" charset="0"/>
                <a:cs typeface="Calibri" charset="0"/>
              </a:rPr>
              <a:t>residuos</a:t>
            </a:r>
            <a:r>
              <a:rPr lang="es-ES_tradnl" sz="1200" dirty="0">
                <a:solidFill>
                  <a:srgbClr val="7030A0"/>
                </a:solidFill>
                <a:latin typeface="Calibri" charset="0"/>
                <a:ea typeface="Calibri" charset="0"/>
                <a:cs typeface="Calibri" charset="0"/>
              </a:rPr>
              <a:t> </a:t>
            </a:r>
            <a:r>
              <a:rPr lang="es-ES_tradnl" sz="1200" dirty="0">
                <a:solidFill>
                  <a:srgbClr val="333333"/>
                </a:solidFill>
                <a:latin typeface="Calibri" charset="0"/>
                <a:ea typeface="Calibri" charset="0"/>
                <a:cs typeface="Calibri" charset="0"/>
              </a:rPr>
              <a:t>de un PP.</a:t>
            </a:r>
          </a:p>
        </p:txBody>
      </p:sp>
      <p:sp>
        <p:nvSpPr>
          <p:cNvPr id="8" name="TextBox 7"/>
          <p:cNvSpPr txBox="1"/>
          <p:nvPr/>
        </p:nvSpPr>
        <p:spPr>
          <a:xfrm>
            <a:off x="3363685" y="1107528"/>
            <a:ext cx="1612076" cy="1384995"/>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Distribuidor</a:t>
            </a:r>
          </a:p>
          <a:p>
            <a:r>
              <a:rPr lang="es-ES_tradnl" sz="1200" dirty="0">
                <a:solidFill>
                  <a:srgbClr val="333333"/>
                </a:solidFill>
                <a:latin typeface="Calibri" charset="0"/>
                <a:ea typeface="Calibri" charset="0"/>
                <a:cs typeface="Calibri" charset="0"/>
              </a:rPr>
              <a:t>Toda persona natural o jurídica, distinta del productor, que comercializa un PP </a:t>
            </a:r>
            <a:r>
              <a:rPr lang="es-ES_tradnl" sz="1200" u="sng" dirty="0">
                <a:solidFill>
                  <a:srgbClr val="333333"/>
                </a:solidFill>
                <a:latin typeface="Calibri" charset="0"/>
                <a:ea typeface="Calibri" charset="0"/>
                <a:cs typeface="Calibri" charset="0"/>
              </a:rPr>
              <a:t>antes de su venta al consumidor</a:t>
            </a:r>
            <a:r>
              <a:rPr lang="es-ES_tradnl" sz="1200" dirty="0">
                <a:solidFill>
                  <a:srgbClr val="333333"/>
                </a:solidFill>
                <a:latin typeface="Calibri" charset="0"/>
                <a:ea typeface="Calibri" charset="0"/>
                <a:cs typeface="Calibri" charset="0"/>
              </a:rPr>
              <a:t>.</a:t>
            </a:r>
          </a:p>
        </p:txBody>
      </p:sp>
      <p:sp>
        <p:nvSpPr>
          <p:cNvPr id="9" name="TextBox 8"/>
          <p:cNvSpPr txBox="1"/>
          <p:nvPr/>
        </p:nvSpPr>
        <p:spPr>
          <a:xfrm>
            <a:off x="6789057" y="4061234"/>
            <a:ext cx="2127475" cy="1200329"/>
          </a:xfrm>
          <a:prstGeom prst="rect">
            <a:avLst/>
          </a:prstGeom>
          <a:noFill/>
        </p:spPr>
        <p:txBody>
          <a:bodyPr wrap="square" rtlCol="0">
            <a:spAutoFit/>
          </a:bodyPr>
          <a:lstStyle/>
          <a:p>
            <a:r>
              <a:rPr lang="es-ES_tradnl" sz="1200" b="1" dirty="0">
                <a:solidFill>
                  <a:srgbClr val="7030A0"/>
                </a:solidFill>
                <a:latin typeface="Calibri" charset="0"/>
                <a:ea typeface="Calibri" charset="0"/>
                <a:cs typeface="Calibri" charset="0"/>
              </a:rPr>
              <a:t>Generador</a:t>
            </a:r>
          </a:p>
          <a:p>
            <a:r>
              <a:rPr lang="es-ES_tradnl" sz="1200" dirty="0">
                <a:solidFill>
                  <a:srgbClr val="333333"/>
                </a:solidFill>
                <a:latin typeface="Calibri" charset="0"/>
                <a:ea typeface="Calibri" charset="0"/>
                <a:cs typeface="Calibri" charset="0"/>
              </a:rPr>
              <a:t>Poseedor de un producto, sustancia u objeto que lo desecha o tiene la obligación de desecharlo de acuerdo a la normativa vigente.</a:t>
            </a:r>
          </a:p>
        </p:txBody>
      </p:sp>
      <p:sp>
        <p:nvSpPr>
          <p:cNvPr id="10" name="TextBox 9"/>
          <p:cNvSpPr txBox="1"/>
          <p:nvPr/>
        </p:nvSpPr>
        <p:spPr>
          <a:xfrm>
            <a:off x="14509" y="749931"/>
            <a:ext cx="1839191" cy="1938992"/>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Producto Prioritario (PP)</a:t>
            </a:r>
          </a:p>
          <a:p>
            <a:r>
              <a:rPr lang="es-ES_tradnl" sz="1200" dirty="0">
                <a:solidFill>
                  <a:srgbClr val="333333"/>
                </a:solidFill>
                <a:latin typeface="Calibri" charset="0"/>
                <a:ea typeface="Calibri" charset="0"/>
                <a:cs typeface="Calibri" charset="0"/>
              </a:rPr>
              <a:t>Sustancia y objeto que una vez transformado en residuo, por su volumen, peligrosidad o presencia de recursos aprovechables, queda sujeto a las obligaciones de la REP, en conformidad con esta ley.</a:t>
            </a:r>
          </a:p>
        </p:txBody>
      </p:sp>
      <p:sp>
        <p:nvSpPr>
          <p:cNvPr id="11" name="TextBox 10"/>
          <p:cNvSpPr txBox="1"/>
          <p:nvPr/>
        </p:nvSpPr>
        <p:spPr>
          <a:xfrm>
            <a:off x="1741417" y="715506"/>
            <a:ext cx="1564479" cy="4708981"/>
          </a:xfrm>
          <a:prstGeom prst="rect">
            <a:avLst/>
          </a:prstGeom>
          <a:noFill/>
        </p:spPr>
        <p:txBody>
          <a:bodyPr wrap="square" rtlCol="0">
            <a:spAutoFit/>
          </a:bodyPr>
          <a:lstStyle/>
          <a:p>
            <a:r>
              <a:rPr lang="es-ES_tradnl" sz="1200" b="1" dirty="0">
                <a:solidFill>
                  <a:srgbClr val="333333"/>
                </a:solidFill>
                <a:latin typeface="Calibri" charset="0"/>
                <a:ea typeface="Calibri" charset="0"/>
                <a:cs typeface="Calibri" charset="0"/>
              </a:rPr>
              <a:t>Productor de PP</a:t>
            </a:r>
          </a:p>
          <a:p>
            <a:r>
              <a:rPr lang="es-ES_tradnl" sz="1200" dirty="0">
                <a:solidFill>
                  <a:srgbClr val="333333"/>
                </a:solidFill>
                <a:latin typeface="Calibri" charset="0"/>
                <a:ea typeface="Calibri" charset="0"/>
                <a:cs typeface="Calibri" charset="0"/>
              </a:rPr>
              <a:t>Persona que, independientemente de la técnica de comercialización:</a:t>
            </a:r>
          </a:p>
          <a:p>
            <a:pPr marL="257175" indent="-257175">
              <a:buAutoNum type="alphaLcParenR"/>
            </a:pPr>
            <a:r>
              <a:rPr lang="es-ES_tradnl" sz="1200" dirty="0">
                <a:solidFill>
                  <a:srgbClr val="333333"/>
                </a:solidFill>
                <a:latin typeface="Calibri" charset="0"/>
                <a:ea typeface="Calibri" charset="0"/>
                <a:cs typeface="Calibri" charset="0"/>
              </a:rPr>
              <a:t>Enajena un PP por primera vez en el mercado nacional.</a:t>
            </a:r>
          </a:p>
          <a:p>
            <a:pPr marL="257175" indent="-257175">
              <a:buAutoNum type="alphaLcParenR"/>
            </a:pPr>
            <a:r>
              <a:rPr lang="es-ES_tradnl" sz="1200" dirty="0">
                <a:solidFill>
                  <a:srgbClr val="333333"/>
                </a:solidFill>
                <a:latin typeface="Calibri" charset="0"/>
                <a:ea typeface="Calibri" charset="0"/>
                <a:cs typeface="Calibri" charset="0"/>
              </a:rPr>
              <a:t>Enajena bajo marca propia un PP adquirido de un tercero que no es el primer distribuidor.</a:t>
            </a:r>
          </a:p>
          <a:p>
            <a:pPr marL="257175" indent="-257175">
              <a:buAutoNum type="alphaLcParenR"/>
            </a:pPr>
            <a:r>
              <a:rPr lang="es-ES_tradnl" sz="1200" dirty="0">
                <a:solidFill>
                  <a:srgbClr val="333333"/>
                </a:solidFill>
                <a:latin typeface="Calibri" charset="0"/>
                <a:ea typeface="Calibri" charset="0"/>
                <a:cs typeface="Calibri" charset="0"/>
              </a:rPr>
              <a:t>Importa un PP para su propio uso profesional.</a:t>
            </a:r>
          </a:p>
          <a:p>
            <a:r>
              <a:rPr lang="es-ES_tradnl" sz="1200" dirty="0">
                <a:solidFill>
                  <a:srgbClr val="333333"/>
                </a:solidFill>
                <a:latin typeface="Calibri" charset="0"/>
                <a:ea typeface="Calibri" charset="0"/>
                <a:cs typeface="Calibri" charset="0"/>
              </a:rPr>
              <a:t>En el caso de Envases y Embalajes, el productor es aquél que </a:t>
            </a:r>
            <a:r>
              <a:rPr lang="es-ES_tradnl" sz="1200" u="sng" dirty="0">
                <a:solidFill>
                  <a:srgbClr val="333333"/>
                </a:solidFill>
                <a:latin typeface="Calibri" charset="0"/>
                <a:ea typeface="Calibri" charset="0"/>
                <a:cs typeface="Calibri" charset="0"/>
              </a:rPr>
              <a:t>introduce en el mercado</a:t>
            </a:r>
            <a:r>
              <a:rPr lang="es-ES_tradnl" sz="1200" dirty="0">
                <a:solidFill>
                  <a:srgbClr val="333333"/>
                </a:solidFill>
                <a:latin typeface="Calibri" charset="0"/>
                <a:ea typeface="Calibri" charset="0"/>
                <a:cs typeface="Calibri" charset="0"/>
              </a:rPr>
              <a:t> el bien de consumo envasado y, o embalado.</a:t>
            </a:r>
          </a:p>
        </p:txBody>
      </p:sp>
      <p:sp>
        <p:nvSpPr>
          <p:cNvPr id="12" name="TextBox 11"/>
          <p:cNvSpPr txBox="1"/>
          <p:nvPr/>
        </p:nvSpPr>
        <p:spPr>
          <a:xfrm>
            <a:off x="3537858" y="5140960"/>
            <a:ext cx="1839191" cy="1200329"/>
          </a:xfrm>
          <a:prstGeom prst="rect">
            <a:avLst/>
          </a:prstGeom>
          <a:noFill/>
        </p:spPr>
        <p:txBody>
          <a:bodyPr wrap="square" rtlCol="0">
            <a:spAutoFit/>
          </a:bodyPr>
          <a:lstStyle/>
          <a:p>
            <a:r>
              <a:rPr lang="es-ES_tradnl" sz="1200" b="1" dirty="0">
                <a:solidFill>
                  <a:srgbClr val="7030A0"/>
                </a:solidFill>
                <a:latin typeface="Calibri" charset="0"/>
                <a:ea typeface="Calibri" charset="0"/>
                <a:cs typeface="Calibri" charset="0"/>
              </a:rPr>
              <a:t>Residuo</a:t>
            </a:r>
            <a:endParaRPr lang="es-ES_tradnl" sz="1200" dirty="0">
              <a:solidFill>
                <a:srgbClr val="7030A0"/>
              </a:solidFill>
              <a:latin typeface="Calibri" charset="0"/>
              <a:ea typeface="Calibri" charset="0"/>
              <a:cs typeface="Calibri" charset="0"/>
            </a:endParaRPr>
          </a:p>
          <a:p>
            <a:r>
              <a:rPr lang="es-ES_tradnl" sz="1200" dirty="0">
                <a:solidFill>
                  <a:srgbClr val="333333"/>
                </a:solidFill>
                <a:latin typeface="Calibri" charset="0"/>
                <a:ea typeface="Calibri" charset="0"/>
                <a:cs typeface="Calibri" charset="0"/>
              </a:rPr>
              <a:t>Sustancia y objeto que su generador desecha o tiene la intención u obligación de desechar des acuerdo a la normativa vigente.</a:t>
            </a:r>
          </a:p>
        </p:txBody>
      </p:sp>
      <p:sp>
        <p:nvSpPr>
          <p:cNvPr id="13" name="TextBox 12"/>
          <p:cNvSpPr txBox="1"/>
          <p:nvPr/>
        </p:nvSpPr>
        <p:spPr>
          <a:xfrm>
            <a:off x="6789057" y="5210119"/>
            <a:ext cx="1612076" cy="1015663"/>
          </a:xfrm>
          <a:prstGeom prst="rect">
            <a:avLst/>
          </a:prstGeom>
          <a:noFill/>
        </p:spPr>
        <p:txBody>
          <a:bodyPr wrap="square" rtlCol="0">
            <a:spAutoFit/>
          </a:bodyPr>
          <a:lstStyle/>
          <a:p>
            <a:r>
              <a:rPr lang="es-ES_tradnl" sz="1200" b="1" dirty="0">
                <a:solidFill>
                  <a:srgbClr val="FF0000"/>
                </a:solidFill>
                <a:latin typeface="Calibri" charset="0"/>
                <a:ea typeface="Calibri" charset="0"/>
                <a:cs typeface="Calibri" charset="0"/>
              </a:rPr>
              <a:t>Debe</a:t>
            </a:r>
            <a:r>
              <a:rPr lang="es-ES_tradnl" sz="1200" dirty="0">
                <a:solidFill>
                  <a:srgbClr val="333333"/>
                </a:solidFill>
                <a:latin typeface="Calibri" charset="0"/>
                <a:ea typeface="Calibri" charset="0"/>
                <a:cs typeface="Calibri" charset="0"/>
              </a:rPr>
              <a:t>: entregarlos a un gestor autorizado, salvo que proceda manejarlos por sí </a:t>
            </a:r>
            <a:r>
              <a:rPr lang="es-ES_tradnl" sz="1200" dirty="0" smtClean="0">
                <a:solidFill>
                  <a:srgbClr val="333333"/>
                </a:solidFill>
                <a:latin typeface="Calibri" charset="0"/>
                <a:ea typeface="Calibri" charset="0"/>
                <a:cs typeface="Calibri" charset="0"/>
              </a:rPr>
              <a:t>mismo.</a:t>
            </a:r>
            <a:endParaRPr lang="es-ES_tradnl" sz="1200" dirty="0">
              <a:solidFill>
                <a:srgbClr val="333333"/>
              </a:solidFill>
              <a:latin typeface="Calibri" charset="0"/>
              <a:ea typeface="Calibri" charset="0"/>
              <a:cs typeface="Calibri" charset="0"/>
            </a:endParaRPr>
          </a:p>
        </p:txBody>
      </p:sp>
      <p:sp>
        <p:nvSpPr>
          <p:cNvPr id="14" name="TextBox 13"/>
          <p:cNvSpPr txBox="1"/>
          <p:nvPr/>
        </p:nvSpPr>
        <p:spPr>
          <a:xfrm>
            <a:off x="3238706" y="2650784"/>
            <a:ext cx="3208562" cy="1938992"/>
          </a:xfrm>
          <a:prstGeom prst="rect">
            <a:avLst/>
          </a:prstGeom>
          <a:noFill/>
        </p:spPr>
        <p:txBody>
          <a:bodyPr wrap="square" rtlCol="0">
            <a:spAutoFit/>
          </a:bodyPr>
          <a:lstStyle/>
          <a:p>
            <a:r>
              <a:rPr lang="es-ES_tradnl" sz="1200" b="1" dirty="0">
                <a:solidFill>
                  <a:srgbClr val="FF0000"/>
                </a:solidFill>
                <a:latin typeface="Calibri" charset="0"/>
                <a:ea typeface="Calibri" charset="0"/>
                <a:cs typeface="Calibri" charset="0"/>
              </a:rPr>
              <a:t>Deben</a:t>
            </a:r>
            <a:r>
              <a:rPr lang="es-ES_tradnl" sz="1200" dirty="0">
                <a:solidFill>
                  <a:srgbClr val="FF0000"/>
                </a:solidFill>
                <a:latin typeface="Calibri" charset="0"/>
                <a:ea typeface="Calibri" charset="0"/>
                <a:cs typeface="Calibri" charset="0"/>
              </a:rPr>
              <a:t> (según superficie): </a:t>
            </a:r>
          </a:p>
          <a:p>
            <a:pPr marL="257175" indent="-257175">
              <a:buAutoNum type="arabicPeriod"/>
            </a:pPr>
            <a:r>
              <a:rPr lang="es-ES_tradnl" sz="1200" dirty="0">
                <a:solidFill>
                  <a:srgbClr val="333333"/>
                </a:solidFill>
                <a:latin typeface="Calibri" charset="0"/>
                <a:ea typeface="Calibri" charset="0"/>
                <a:cs typeface="Calibri" charset="0"/>
              </a:rPr>
              <a:t>Convenir con un SIG establecimiento y operación de una instalación de recepción y almacenamiento</a:t>
            </a:r>
            <a:r>
              <a:rPr lang="mr-IN" sz="1200" dirty="0">
                <a:solidFill>
                  <a:srgbClr val="333333"/>
                </a:solidFill>
                <a:latin typeface="Calibri" charset="0"/>
                <a:ea typeface="Calibri" charset="0"/>
                <a:cs typeface="Calibri" charset="0"/>
              </a:rPr>
              <a:t>…</a:t>
            </a:r>
            <a:r>
              <a:rPr lang="es-ES" sz="1200" dirty="0">
                <a:solidFill>
                  <a:srgbClr val="333333"/>
                </a:solidFill>
                <a:latin typeface="Calibri" charset="0"/>
                <a:ea typeface="Calibri" charset="0"/>
                <a:cs typeface="Calibri" charset="0"/>
              </a:rPr>
              <a:t> </a:t>
            </a:r>
            <a:r>
              <a:rPr lang="es-ES" sz="1200" b="1" dirty="0">
                <a:solidFill>
                  <a:srgbClr val="0070C0"/>
                </a:solidFill>
                <a:latin typeface="Calibri" charset="0"/>
                <a:ea typeface="Calibri" charset="0"/>
                <a:cs typeface="Calibri" charset="0"/>
              </a:rPr>
              <a:t>La operación será de cargo del sistema de gestión</a:t>
            </a:r>
            <a:r>
              <a:rPr lang="es-ES" sz="1200" dirty="0">
                <a:solidFill>
                  <a:srgbClr val="333333"/>
                </a:solidFill>
                <a:latin typeface="Calibri" charset="0"/>
                <a:ea typeface="Calibri" charset="0"/>
                <a:cs typeface="Calibri" charset="0"/>
              </a:rPr>
              <a:t>. (Art.33)</a:t>
            </a:r>
          </a:p>
          <a:p>
            <a:pPr marL="257175" indent="-257175">
              <a:buAutoNum type="arabicPeriod"/>
            </a:pPr>
            <a:r>
              <a:rPr lang="es-ES" sz="1200" dirty="0">
                <a:solidFill>
                  <a:srgbClr val="333333"/>
                </a:solidFill>
                <a:latin typeface="Calibri" charset="0"/>
                <a:ea typeface="Calibri" charset="0"/>
                <a:cs typeface="Calibri" charset="0"/>
              </a:rPr>
              <a:t>Aceptar sin costo los residuos de PP que comercialice de parte de los consumidores.</a:t>
            </a:r>
          </a:p>
          <a:p>
            <a:pPr marL="257175" indent="-257175">
              <a:buAutoNum type="arabicPeriod"/>
            </a:pPr>
            <a:r>
              <a:rPr lang="es-ES" sz="1200" dirty="0">
                <a:solidFill>
                  <a:schemeClr val="bg2">
                    <a:lumMod val="50000"/>
                    <a:lumOff val="50000"/>
                  </a:schemeClr>
                </a:solidFill>
                <a:latin typeface="Calibri" charset="0"/>
                <a:ea typeface="Calibri" charset="0"/>
                <a:cs typeface="Calibri" charset="0"/>
              </a:rPr>
              <a:t>Entregar a título gratuito</a:t>
            </a:r>
            <a:r>
              <a:rPr lang="es-ES" sz="1200" dirty="0">
                <a:solidFill>
                  <a:srgbClr val="333333"/>
                </a:solidFill>
                <a:latin typeface="Calibri" charset="0"/>
                <a:ea typeface="Calibri" charset="0"/>
                <a:cs typeface="Calibri" charset="0"/>
              </a:rPr>
              <a:t>, al respectivo SIG, todos los residuos recibidos de los </a:t>
            </a:r>
            <a:r>
              <a:rPr lang="es-ES" sz="1200" dirty="0">
                <a:solidFill>
                  <a:schemeClr val="bg2">
                    <a:lumMod val="50000"/>
                    <a:lumOff val="50000"/>
                  </a:schemeClr>
                </a:solidFill>
                <a:latin typeface="Calibri" charset="0"/>
                <a:ea typeface="Calibri" charset="0"/>
                <a:cs typeface="Calibri" charset="0"/>
              </a:rPr>
              <a:t>consumidores</a:t>
            </a:r>
            <a:r>
              <a:rPr lang="es-ES" sz="1200" dirty="0">
                <a:solidFill>
                  <a:srgbClr val="333333"/>
                </a:solidFill>
                <a:latin typeface="Calibri" charset="0"/>
                <a:ea typeface="Calibri" charset="0"/>
                <a:cs typeface="Calibri" charset="0"/>
              </a:rPr>
              <a:t>.</a:t>
            </a:r>
            <a:endParaRPr lang="es-ES_tradnl" sz="1200" dirty="0">
              <a:solidFill>
                <a:srgbClr val="333333"/>
              </a:solidFill>
              <a:latin typeface="Calibri" charset="0"/>
              <a:ea typeface="Calibri" charset="0"/>
              <a:cs typeface="Calibri" charset="0"/>
            </a:endParaRPr>
          </a:p>
        </p:txBody>
      </p:sp>
      <p:sp>
        <p:nvSpPr>
          <p:cNvPr id="15" name="TextBox 14"/>
          <p:cNvSpPr txBox="1"/>
          <p:nvPr/>
        </p:nvSpPr>
        <p:spPr>
          <a:xfrm>
            <a:off x="6447268" y="2186569"/>
            <a:ext cx="2637993" cy="646331"/>
          </a:xfrm>
          <a:prstGeom prst="rect">
            <a:avLst/>
          </a:prstGeom>
          <a:noFill/>
        </p:spPr>
        <p:txBody>
          <a:bodyPr wrap="square" rtlCol="0">
            <a:spAutoFit/>
          </a:bodyPr>
          <a:lstStyle/>
          <a:p>
            <a:r>
              <a:rPr lang="es-ES_tradnl" sz="1200" b="1" dirty="0">
                <a:solidFill>
                  <a:srgbClr val="FF0000"/>
                </a:solidFill>
                <a:latin typeface="Calibri" charset="0"/>
                <a:ea typeface="Calibri" charset="0"/>
                <a:cs typeface="Calibri" charset="0"/>
              </a:rPr>
              <a:t>Deben</a:t>
            </a:r>
            <a:r>
              <a:rPr lang="es-ES_tradnl" sz="1200" dirty="0">
                <a:solidFill>
                  <a:srgbClr val="FF0000"/>
                </a:solidFill>
                <a:latin typeface="Calibri" charset="0"/>
                <a:ea typeface="Calibri" charset="0"/>
                <a:cs typeface="Calibri" charset="0"/>
              </a:rPr>
              <a:t> </a:t>
            </a:r>
            <a:r>
              <a:rPr lang="es-ES_tradnl" sz="1200" dirty="0">
                <a:solidFill>
                  <a:srgbClr val="333333"/>
                </a:solidFill>
                <a:latin typeface="Calibri" charset="0"/>
                <a:ea typeface="Calibri" charset="0"/>
                <a:cs typeface="Calibri" charset="0"/>
              </a:rPr>
              <a:t>(todo consumidor): entregar el residuo de un PP al respectivo SIG. Sin sanción si no </a:t>
            </a:r>
            <a:r>
              <a:rPr lang="es-ES_tradnl" sz="1200" dirty="0" smtClean="0">
                <a:solidFill>
                  <a:srgbClr val="333333"/>
                </a:solidFill>
                <a:latin typeface="Calibri" charset="0"/>
                <a:ea typeface="Calibri" charset="0"/>
                <a:cs typeface="Calibri" charset="0"/>
              </a:rPr>
              <a:t>cumple. </a:t>
            </a:r>
            <a:endParaRPr lang="es-ES_tradnl" sz="1200" dirty="0">
              <a:solidFill>
                <a:srgbClr val="333333"/>
              </a:solidFill>
              <a:latin typeface="Calibri" charset="0"/>
              <a:ea typeface="Calibri" charset="0"/>
              <a:cs typeface="Calibri" charset="0"/>
            </a:endParaRPr>
          </a:p>
        </p:txBody>
      </p:sp>
      <p:sp>
        <p:nvSpPr>
          <p:cNvPr id="16" name="TextBox 15"/>
          <p:cNvSpPr txBox="1"/>
          <p:nvPr/>
        </p:nvSpPr>
        <p:spPr>
          <a:xfrm>
            <a:off x="6438832" y="2775086"/>
            <a:ext cx="2637993" cy="1200329"/>
          </a:xfrm>
          <a:prstGeom prst="rect">
            <a:avLst/>
          </a:prstGeom>
          <a:noFill/>
        </p:spPr>
        <p:txBody>
          <a:bodyPr wrap="square" rtlCol="0">
            <a:spAutoFit/>
          </a:bodyPr>
          <a:lstStyle/>
          <a:p>
            <a:r>
              <a:rPr lang="es-ES_tradnl" sz="1200" b="1" dirty="0">
                <a:solidFill>
                  <a:srgbClr val="00B050"/>
                </a:solidFill>
                <a:latin typeface="Calibri" charset="0"/>
                <a:ea typeface="Calibri" charset="0"/>
                <a:cs typeface="Calibri" charset="0"/>
              </a:rPr>
              <a:t>Podrán </a:t>
            </a:r>
            <a:r>
              <a:rPr lang="es-ES_tradnl" sz="1200" dirty="0">
                <a:solidFill>
                  <a:srgbClr val="333333"/>
                </a:solidFill>
                <a:latin typeface="Calibri" charset="0"/>
                <a:ea typeface="Calibri" charset="0"/>
                <a:cs typeface="Calibri" charset="0"/>
              </a:rPr>
              <a:t>(sólo industrial): valorizar por </a:t>
            </a:r>
            <a:r>
              <a:rPr lang="es-ES_tradnl" sz="1200" dirty="0" smtClean="0">
                <a:solidFill>
                  <a:srgbClr val="333333"/>
                </a:solidFill>
                <a:latin typeface="Calibri" charset="0"/>
                <a:ea typeface="Calibri" charset="0"/>
                <a:cs typeface="Calibri" charset="0"/>
              </a:rPr>
              <a:t>sí </a:t>
            </a:r>
            <a:r>
              <a:rPr lang="es-ES_tradnl" sz="1200" dirty="0">
                <a:solidFill>
                  <a:srgbClr val="333333"/>
                </a:solidFill>
                <a:latin typeface="Calibri" charset="0"/>
                <a:ea typeface="Calibri" charset="0"/>
                <a:cs typeface="Calibri" charset="0"/>
              </a:rPr>
              <a:t>mismos.</a:t>
            </a:r>
          </a:p>
          <a:p>
            <a:r>
              <a:rPr lang="es-ES_tradnl" sz="1200" dirty="0">
                <a:solidFill>
                  <a:srgbClr val="333333"/>
                </a:solidFill>
                <a:latin typeface="Calibri" charset="0"/>
                <a:ea typeface="Calibri" charset="0"/>
                <a:cs typeface="Calibri" charset="0"/>
              </a:rPr>
              <a:t>Serán sancionados si no cumplen sobre cantidad señalada en el Decreto Supremo de Metas respectivo</a:t>
            </a:r>
            <a:r>
              <a:rPr lang="es-ES_tradnl" sz="1200" dirty="0" smtClean="0">
                <a:solidFill>
                  <a:srgbClr val="333333"/>
                </a:solidFill>
                <a:latin typeface="Calibri" charset="0"/>
                <a:ea typeface="Calibri" charset="0"/>
                <a:cs typeface="Calibri" charset="0"/>
              </a:rPr>
              <a:t>. (5.000 UTA)</a:t>
            </a:r>
            <a:endParaRPr lang="es-ES_tradnl" sz="1200" dirty="0">
              <a:solidFill>
                <a:srgbClr val="333333"/>
              </a:solidFill>
              <a:latin typeface="Calibri" charset="0"/>
              <a:ea typeface="Calibri" charset="0"/>
              <a:cs typeface="Calibri" charset="0"/>
            </a:endParaRPr>
          </a:p>
        </p:txBody>
      </p:sp>
      <p:sp>
        <p:nvSpPr>
          <p:cNvPr id="17" name="Right Brace 16"/>
          <p:cNvSpPr/>
          <p:nvPr/>
        </p:nvSpPr>
        <p:spPr>
          <a:xfrm rot="5400000">
            <a:off x="4698530" y="1014192"/>
            <a:ext cx="191937" cy="3042128"/>
          </a:xfrm>
          <a:prstGeom prst="rightBrac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18" name="Right Brace 17"/>
          <p:cNvSpPr/>
          <p:nvPr/>
        </p:nvSpPr>
        <p:spPr>
          <a:xfrm rot="5400000">
            <a:off x="7667046" y="765982"/>
            <a:ext cx="181566" cy="2619995"/>
          </a:xfrm>
          <a:prstGeom prst="rightBrac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19" name="TextBox 18"/>
          <p:cNvSpPr txBox="1"/>
          <p:nvPr/>
        </p:nvSpPr>
        <p:spPr>
          <a:xfrm>
            <a:off x="5287" y="2739628"/>
            <a:ext cx="1556814" cy="1569660"/>
          </a:xfrm>
          <a:prstGeom prst="rect">
            <a:avLst/>
          </a:prstGeom>
          <a:noFill/>
        </p:spPr>
        <p:txBody>
          <a:bodyPr wrap="square" rtlCol="0">
            <a:spAutoFit/>
          </a:bodyPr>
          <a:lstStyle/>
          <a:p>
            <a:pPr marL="128588" indent="-128588">
              <a:buFont typeface="Arial" charset="0"/>
              <a:buChar char="•"/>
            </a:pPr>
            <a:r>
              <a:rPr lang="es-ES_tradnl" sz="1200" b="1" dirty="0">
                <a:solidFill>
                  <a:srgbClr val="333333"/>
                </a:solidFill>
                <a:latin typeface="Calibri" charset="0"/>
                <a:ea typeface="Calibri" charset="0"/>
                <a:cs typeface="Calibri" charset="0"/>
              </a:rPr>
              <a:t>Envases y Embalajes</a:t>
            </a:r>
          </a:p>
          <a:p>
            <a:pPr marL="128588" indent="-128588">
              <a:buFont typeface="Arial" charset="0"/>
              <a:buChar char="•"/>
            </a:pPr>
            <a:r>
              <a:rPr lang="es-ES_tradnl" sz="1200" dirty="0">
                <a:solidFill>
                  <a:srgbClr val="333333"/>
                </a:solidFill>
                <a:latin typeface="Calibri" charset="0"/>
                <a:ea typeface="Calibri" charset="0"/>
                <a:cs typeface="Calibri" charset="0"/>
              </a:rPr>
              <a:t>Aparatos Eléctricos y Electrónicos</a:t>
            </a:r>
          </a:p>
          <a:p>
            <a:pPr marL="128588" indent="-128588">
              <a:buFont typeface="Arial" charset="0"/>
              <a:buChar char="•"/>
            </a:pPr>
            <a:r>
              <a:rPr lang="es-ES_tradnl" sz="1200" dirty="0">
                <a:solidFill>
                  <a:srgbClr val="333333"/>
                </a:solidFill>
                <a:latin typeface="Calibri" charset="0"/>
                <a:ea typeface="Calibri" charset="0"/>
                <a:cs typeface="Calibri" charset="0"/>
              </a:rPr>
              <a:t>Pilas</a:t>
            </a:r>
          </a:p>
          <a:p>
            <a:pPr marL="128588" indent="-128588">
              <a:buFont typeface="Arial" charset="0"/>
              <a:buChar char="•"/>
            </a:pPr>
            <a:r>
              <a:rPr lang="es-ES_tradnl" sz="1200" dirty="0">
                <a:solidFill>
                  <a:srgbClr val="333333"/>
                </a:solidFill>
                <a:latin typeface="Calibri" charset="0"/>
                <a:ea typeface="Calibri" charset="0"/>
                <a:cs typeface="Calibri" charset="0"/>
              </a:rPr>
              <a:t>Aceites Lubricantes</a:t>
            </a:r>
          </a:p>
          <a:p>
            <a:pPr marL="128588" indent="-128588">
              <a:buFont typeface="Arial" charset="0"/>
              <a:buChar char="•"/>
            </a:pPr>
            <a:r>
              <a:rPr lang="es-ES_tradnl" sz="1200" dirty="0">
                <a:solidFill>
                  <a:srgbClr val="333333"/>
                </a:solidFill>
                <a:latin typeface="Calibri" charset="0"/>
                <a:ea typeface="Calibri" charset="0"/>
                <a:cs typeface="Calibri" charset="0"/>
              </a:rPr>
              <a:t>Baterías</a:t>
            </a:r>
          </a:p>
          <a:p>
            <a:pPr marL="128588" indent="-128588">
              <a:buFont typeface="Arial" charset="0"/>
              <a:buChar char="•"/>
            </a:pPr>
            <a:r>
              <a:rPr lang="es-ES_tradnl" sz="1200" dirty="0">
                <a:solidFill>
                  <a:srgbClr val="333333"/>
                </a:solidFill>
                <a:latin typeface="Calibri" charset="0"/>
                <a:ea typeface="Calibri" charset="0"/>
                <a:cs typeface="Calibri" charset="0"/>
              </a:rPr>
              <a:t>Neumáticos</a:t>
            </a:r>
          </a:p>
        </p:txBody>
      </p:sp>
      <p:sp>
        <p:nvSpPr>
          <p:cNvPr id="21" name="TextBox 20"/>
          <p:cNvSpPr txBox="1"/>
          <p:nvPr/>
        </p:nvSpPr>
        <p:spPr>
          <a:xfrm>
            <a:off x="1712732" y="5310733"/>
            <a:ext cx="1612076" cy="646331"/>
          </a:xfrm>
          <a:prstGeom prst="rect">
            <a:avLst/>
          </a:prstGeom>
          <a:noFill/>
        </p:spPr>
        <p:txBody>
          <a:bodyPr wrap="square" rtlCol="0">
            <a:spAutoFit/>
          </a:bodyPr>
          <a:lstStyle/>
          <a:p>
            <a:r>
              <a:rPr lang="es-ES_tradnl" sz="1200" b="1" dirty="0">
                <a:solidFill>
                  <a:srgbClr val="FF0000"/>
                </a:solidFill>
                <a:latin typeface="Calibri" charset="0"/>
                <a:ea typeface="Calibri" charset="0"/>
                <a:cs typeface="Calibri" charset="0"/>
              </a:rPr>
              <a:t>Debe</a:t>
            </a:r>
            <a:r>
              <a:rPr lang="es-ES_tradnl" sz="1200" dirty="0">
                <a:solidFill>
                  <a:srgbClr val="333333"/>
                </a:solidFill>
                <a:latin typeface="Calibri" charset="0"/>
                <a:ea typeface="Calibri" charset="0"/>
                <a:cs typeface="Calibri" charset="0"/>
              </a:rPr>
              <a:t>: organizar y financiar la gestión de residuos de PP</a:t>
            </a:r>
          </a:p>
        </p:txBody>
      </p:sp>
      <p:sp>
        <p:nvSpPr>
          <p:cNvPr id="22" name="Title 3"/>
          <p:cNvSpPr txBox="1">
            <a:spLocks/>
          </p:cNvSpPr>
          <p:nvPr/>
        </p:nvSpPr>
        <p:spPr>
          <a:xfrm>
            <a:off x="-1" y="62003"/>
            <a:ext cx="8977493" cy="36628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_tradnl" sz="1800" b="1" dirty="0" smtClean="0">
                <a:solidFill>
                  <a:srgbClr val="333333"/>
                </a:solidFill>
                <a:latin typeface="Calibri" charset="0"/>
                <a:ea typeface="Calibri" charset="0"/>
                <a:cs typeface="Calibri" charset="0"/>
              </a:rPr>
              <a:t>CONTEXTO: Síntesis </a:t>
            </a:r>
            <a:r>
              <a:rPr lang="es-ES_tradnl" sz="1800" b="1" dirty="0">
                <a:solidFill>
                  <a:srgbClr val="333333"/>
                </a:solidFill>
                <a:latin typeface="Calibri" charset="0"/>
                <a:ea typeface="Calibri" charset="0"/>
                <a:cs typeface="Calibri" charset="0"/>
              </a:rPr>
              <a:t>de definiciones y obligaciones en la Ley </a:t>
            </a:r>
            <a:r>
              <a:rPr lang="es-ES_tradnl" sz="1800" b="1" dirty="0" smtClean="0">
                <a:solidFill>
                  <a:srgbClr val="333333"/>
                </a:solidFill>
                <a:latin typeface="Calibri" charset="0"/>
                <a:ea typeface="Calibri" charset="0"/>
                <a:cs typeface="Calibri" charset="0"/>
              </a:rPr>
              <a:t>REP, y rol de los supermercados</a:t>
            </a:r>
            <a:endParaRPr lang="es-ES_tradnl" sz="1800" b="1" dirty="0">
              <a:solidFill>
                <a:srgbClr val="333333"/>
              </a:solidFill>
              <a:latin typeface="Calibri" charset="0"/>
              <a:ea typeface="Calibri" charset="0"/>
              <a:cs typeface="Calibri" charset="0"/>
            </a:endParaRPr>
          </a:p>
        </p:txBody>
      </p:sp>
      <p:sp>
        <p:nvSpPr>
          <p:cNvPr id="3" name="Rounded Rectangle 2"/>
          <p:cNvSpPr/>
          <p:nvPr/>
        </p:nvSpPr>
        <p:spPr>
          <a:xfrm>
            <a:off x="3212025" y="957087"/>
            <a:ext cx="3195915" cy="377302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7" name="TextBox 6"/>
          <p:cNvSpPr txBox="1"/>
          <p:nvPr/>
        </p:nvSpPr>
        <p:spPr>
          <a:xfrm>
            <a:off x="3375903" y="531367"/>
            <a:ext cx="3102044" cy="461665"/>
          </a:xfrm>
          <a:prstGeom prst="rect">
            <a:avLst/>
          </a:prstGeom>
          <a:noFill/>
        </p:spPr>
        <p:txBody>
          <a:bodyPr wrap="square" rtlCol="0">
            <a:spAutoFit/>
          </a:bodyPr>
          <a:lstStyle/>
          <a:p>
            <a:r>
              <a:rPr lang="es-ES_tradnl" sz="1200" b="1" dirty="0">
                <a:solidFill>
                  <a:srgbClr val="FF0000"/>
                </a:solidFill>
                <a:latin typeface="Calibri" charset="0"/>
                <a:ea typeface="Calibri" charset="0"/>
                <a:cs typeface="Calibri" charset="0"/>
              </a:rPr>
              <a:t>Art. 33. </a:t>
            </a:r>
            <a:r>
              <a:rPr lang="es-ES_tradnl" sz="1200" b="1" dirty="0" smtClean="0">
                <a:solidFill>
                  <a:srgbClr val="FF0000"/>
                </a:solidFill>
                <a:latin typeface="Calibri" charset="0"/>
                <a:ea typeface="Calibri" charset="0"/>
                <a:cs typeface="Calibri" charset="0"/>
              </a:rPr>
              <a:t>Decretos </a:t>
            </a:r>
            <a:r>
              <a:rPr lang="es-ES_tradnl" sz="1200" b="1" u="sng" dirty="0" smtClean="0">
                <a:solidFill>
                  <a:srgbClr val="FF0000"/>
                </a:solidFill>
                <a:latin typeface="Calibri" charset="0"/>
                <a:ea typeface="Calibri" charset="0"/>
                <a:cs typeface="Calibri" charset="0"/>
              </a:rPr>
              <a:t>PODRÁN </a:t>
            </a:r>
            <a:r>
              <a:rPr lang="es-ES_tradnl" sz="1200" b="1" dirty="0" smtClean="0">
                <a:solidFill>
                  <a:srgbClr val="FF0000"/>
                </a:solidFill>
                <a:latin typeface="Calibri" charset="0"/>
                <a:ea typeface="Calibri" charset="0"/>
                <a:cs typeface="Calibri" charset="0"/>
              </a:rPr>
              <a:t>establecer obligaciones según umbral </a:t>
            </a:r>
            <a:r>
              <a:rPr lang="es-ES_tradnl" sz="1200" b="1" dirty="0">
                <a:solidFill>
                  <a:srgbClr val="FF0000"/>
                </a:solidFill>
                <a:latin typeface="Calibri" charset="0"/>
                <a:ea typeface="Calibri" charset="0"/>
                <a:cs typeface="Calibri" charset="0"/>
              </a:rPr>
              <a:t>de superficie</a:t>
            </a:r>
          </a:p>
        </p:txBody>
      </p:sp>
      <p:sp>
        <p:nvSpPr>
          <p:cNvPr id="23" name="Rounded Rectangle 22"/>
          <p:cNvSpPr/>
          <p:nvPr/>
        </p:nvSpPr>
        <p:spPr>
          <a:xfrm>
            <a:off x="6438835" y="934461"/>
            <a:ext cx="2658872" cy="313618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24" name="TextBox 23"/>
          <p:cNvSpPr txBox="1"/>
          <p:nvPr/>
        </p:nvSpPr>
        <p:spPr>
          <a:xfrm>
            <a:off x="6484916" y="514341"/>
            <a:ext cx="2752805" cy="461665"/>
          </a:xfrm>
          <a:prstGeom prst="rect">
            <a:avLst/>
          </a:prstGeom>
          <a:noFill/>
        </p:spPr>
        <p:txBody>
          <a:bodyPr wrap="none" rtlCol="0">
            <a:spAutoFit/>
          </a:bodyPr>
          <a:lstStyle/>
          <a:p>
            <a:r>
              <a:rPr lang="es-ES_tradnl" sz="1200" b="1" dirty="0">
                <a:solidFill>
                  <a:srgbClr val="FF0000"/>
                </a:solidFill>
                <a:latin typeface="Calibri" charset="0"/>
                <a:ea typeface="Calibri" charset="0"/>
                <a:cs typeface="Calibri" charset="0"/>
              </a:rPr>
              <a:t>Modificación </a:t>
            </a:r>
            <a:r>
              <a:rPr lang="es-ES_tradnl" sz="1200" b="1">
                <a:solidFill>
                  <a:srgbClr val="FF0000"/>
                </a:solidFill>
                <a:latin typeface="Calibri" charset="0"/>
                <a:ea typeface="Calibri" charset="0"/>
                <a:cs typeface="Calibri" charset="0"/>
              </a:rPr>
              <a:t>OGUC en tramitación</a:t>
            </a:r>
          </a:p>
          <a:p>
            <a:r>
              <a:rPr lang="es-ES_tradnl" sz="1200" b="1" dirty="0">
                <a:solidFill>
                  <a:srgbClr val="FF0000"/>
                </a:solidFill>
                <a:latin typeface="Calibri" charset="0"/>
                <a:ea typeface="Calibri" charset="0"/>
                <a:cs typeface="Calibri" charset="0"/>
              </a:rPr>
              <a:t>Se fijará umbral de volumen de residuos</a:t>
            </a:r>
          </a:p>
        </p:txBody>
      </p:sp>
      <p:cxnSp>
        <p:nvCxnSpPr>
          <p:cNvPr id="26" name="Straight Connector 25"/>
          <p:cNvCxnSpPr/>
          <p:nvPr/>
        </p:nvCxnSpPr>
        <p:spPr>
          <a:xfrm flipH="1">
            <a:off x="1666875" y="936108"/>
            <a:ext cx="38100" cy="4273305"/>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809748" y="741502"/>
            <a:ext cx="1079755" cy="18035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29" name="Rounded Rectangle 28"/>
          <p:cNvSpPr/>
          <p:nvPr/>
        </p:nvSpPr>
        <p:spPr>
          <a:xfrm>
            <a:off x="3324808" y="1097699"/>
            <a:ext cx="970684" cy="203493"/>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30" name="Rounded Rectangle 29"/>
          <p:cNvSpPr/>
          <p:nvPr/>
        </p:nvSpPr>
        <p:spPr>
          <a:xfrm>
            <a:off x="4960262" y="1136233"/>
            <a:ext cx="1107181" cy="174788"/>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31" name="Rounded Rectangle 30"/>
          <p:cNvSpPr/>
          <p:nvPr/>
        </p:nvSpPr>
        <p:spPr>
          <a:xfrm>
            <a:off x="6494851" y="1118140"/>
            <a:ext cx="1450997" cy="183051"/>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sp>
        <p:nvSpPr>
          <p:cNvPr id="32" name="Rounded Rectangle 31"/>
          <p:cNvSpPr/>
          <p:nvPr/>
        </p:nvSpPr>
        <p:spPr>
          <a:xfrm>
            <a:off x="8006809" y="1123961"/>
            <a:ext cx="970684" cy="203493"/>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rgbClr val="333333"/>
              </a:solidFill>
              <a:latin typeface="Calibri" charset="0"/>
              <a:ea typeface="Calibri" charset="0"/>
              <a:cs typeface="Calibri" charset="0"/>
            </a:endParaRPr>
          </a:p>
        </p:txBody>
      </p:sp>
      <p:pic>
        <p:nvPicPr>
          <p:cNvPr id="33" name="Imagen 43"/>
          <p:cNvPicPr>
            <a:picLocks noChangeAspect="1"/>
          </p:cNvPicPr>
          <p:nvPr/>
        </p:nvPicPr>
        <p:blipFill>
          <a:blip r:embed="rId2"/>
          <a:stretch>
            <a:fillRect/>
          </a:stretch>
        </p:blipFill>
        <p:spPr>
          <a:xfrm>
            <a:off x="7103427" y="6392573"/>
            <a:ext cx="1952232" cy="364426"/>
          </a:xfrm>
          <a:prstGeom prst="rect">
            <a:avLst/>
          </a:prstGeom>
        </p:spPr>
      </p:pic>
      <p:sp>
        <p:nvSpPr>
          <p:cNvPr id="34" name="TextBox 33"/>
          <p:cNvSpPr txBox="1"/>
          <p:nvPr/>
        </p:nvSpPr>
        <p:spPr>
          <a:xfrm>
            <a:off x="1886" y="6455122"/>
            <a:ext cx="9065941" cy="276999"/>
          </a:xfrm>
          <a:prstGeom prst="rect">
            <a:avLst/>
          </a:prstGeom>
          <a:noFill/>
        </p:spPr>
        <p:txBody>
          <a:bodyPr wrap="square" rtlCol="0">
            <a:spAutoFit/>
          </a:bodyPr>
          <a:lstStyle/>
          <a:p>
            <a:r>
              <a:rPr lang="es-ES_tradnl" sz="1200" dirty="0" smtClean="0">
                <a:solidFill>
                  <a:schemeClr val="bg2"/>
                </a:solidFill>
                <a:latin typeface="Trebuchet MS" charset="0"/>
                <a:ea typeface="Trebuchet MS" charset="0"/>
                <a:cs typeface="Trebuchet MS" charset="0"/>
              </a:rPr>
              <a:t>Fuente: </a:t>
            </a:r>
            <a:r>
              <a:rPr lang="es-ES_tradnl" sz="1200" smtClean="0">
                <a:solidFill>
                  <a:schemeClr val="bg2"/>
                </a:solidFill>
                <a:latin typeface="Trebuchet MS" charset="0"/>
                <a:ea typeface="Trebuchet MS" charset="0"/>
                <a:cs typeface="Trebuchet MS" charset="0"/>
              </a:rPr>
              <a:t>Elaboración propia.</a:t>
            </a:r>
            <a:endParaRPr lang="es-ES_tradnl" sz="1200" dirty="0">
              <a:solidFill>
                <a:schemeClr val="bg2"/>
              </a:solidFill>
              <a:latin typeface="Trebuchet MS" charset="0"/>
              <a:ea typeface="Trebuchet MS" charset="0"/>
              <a:cs typeface="Trebuchet MS" charset="0"/>
            </a:endParaRPr>
          </a:p>
        </p:txBody>
      </p:sp>
    </p:spTree>
    <p:extLst>
      <p:ext uri="{BB962C8B-B14F-4D97-AF65-F5344CB8AC3E}">
        <p14:creationId xmlns:p14="http://schemas.microsoft.com/office/powerpoint/2010/main" val="23933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77" y="609046"/>
            <a:ext cx="8565395" cy="5345706"/>
          </a:xfrm>
          <a:prstGeom prst="rect">
            <a:avLst/>
          </a:prstGeom>
        </p:spPr>
      </p:pic>
      <p:sp>
        <p:nvSpPr>
          <p:cNvPr id="3" name="TextBox 2"/>
          <p:cNvSpPr txBox="1"/>
          <p:nvPr/>
        </p:nvSpPr>
        <p:spPr>
          <a:xfrm>
            <a:off x="333277" y="5961797"/>
            <a:ext cx="8565395" cy="461665"/>
          </a:xfrm>
          <a:prstGeom prst="rect">
            <a:avLst/>
          </a:prstGeom>
          <a:noFill/>
        </p:spPr>
        <p:txBody>
          <a:bodyPr wrap="square" rtlCol="0">
            <a:spAutoFit/>
          </a:bodyPr>
          <a:lstStyle/>
          <a:p>
            <a:r>
              <a:rPr lang="es-ES_tradnl" sz="1200" dirty="0" smtClean="0">
                <a:solidFill>
                  <a:schemeClr val="bg2"/>
                </a:solidFill>
                <a:latin typeface="Trebuchet MS" charset="0"/>
                <a:ea typeface="Trebuchet MS" charset="0"/>
                <a:cs typeface="Trebuchet MS" charset="0"/>
              </a:rPr>
              <a:t>Fuente: </a:t>
            </a:r>
            <a:r>
              <a:rPr lang="es-ES_tradnl" sz="1200" dirty="0">
                <a:solidFill>
                  <a:schemeClr val="bg2"/>
                </a:solidFill>
                <a:latin typeface="Trebuchet MS" charset="0"/>
                <a:ea typeface="Trebuchet MS" charset="0"/>
                <a:cs typeface="Trebuchet MS" charset="0"/>
              </a:rPr>
              <a:t>TALLER </a:t>
            </a:r>
            <a:r>
              <a:rPr lang="es-ES_tradnl" sz="1200" dirty="0" smtClean="0">
                <a:solidFill>
                  <a:schemeClr val="bg2"/>
                </a:solidFill>
                <a:latin typeface="Trebuchet MS" charset="0"/>
                <a:ea typeface="Trebuchet MS" charset="0"/>
                <a:cs typeface="Trebuchet MS" charset="0"/>
              </a:rPr>
              <a:t>EXPERIENCIAS </a:t>
            </a:r>
            <a:r>
              <a:rPr lang="es-ES_tradnl" sz="1200" dirty="0">
                <a:solidFill>
                  <a:schemeClr val="bg2"/>
                </a:solidFill>
                <a:latin typeface="Trebuchet MS" charset="0"/>
                <a:ea typeface="Trebuchet MS" charset="0"/>
                <a:cs typeface="Trebuchet MS" charset="0"/>
              </a:rPr>
              <a:t>REP </a:t>
            </a:r>
            <a:r>
              <a:rPr lang="es-ES_tradnl" sz="1200" dirty="0" smtClean="0">
                <a:solidFill>
                  <a:schemeClr val="bg2"/>
                </a:solidFill>
                <a:latin typeface="Trebuchet MS" charset="0"/>
                <a:ea typeface="Trebuchet MS" charset="0"/>
                <a:cs typeface="Trebuchet MS" charset="0"/>
              </a:rPr>
              <a:t>LECCIONES </a:t>
            </a:r>
            <a:r>
              <a:rPr lang="es-ES_tradnl" sz="1200" dirty="0">
                <a:solidFill>
                  <a:schemeClr val="bg2"/>
                </a:solidFill>
                <a:latin typeface="Trebuchet MS" charset="0"/>
                <a:ea typeface="Trebuchet MS" charset="0"/>
                <a:cs typeface="Trebuchet MS" charset="0"/>
              </a:rPr>
              <a:t>PARA LA OPERACIÓN </a:t>
            </a:r>
            <a:r>
              <a:rPr lang="es-ES_tradnl" sz="1200" dirty="0" smtClean="0">
                <a:solidFill>
                  <a:schemeClr val="bg2"/>
                </a:solidFill>
                <a:latin typeface="Trebuchet MS" charset="0"/>
                <a:ea typeface="Trebuchet MS" charset="0"/>
                <a:cs typeface="Trebuchet MS" charset="0"/>
              </a:rPr>
              <a:t>DE </a:t>
            </a:r>
            <a:r>
              <a:rPr lang="es-ES_tradnl" sz="1200" dirty="0">
                <a:solidFill>
                  <a:schemeClr val="bg2"/>
                </a:solidFill>
                <a:latin typeface="Trebuchet MS" charset="0"/>
                <a:ea typeface="Trebuchet MS" charset="0"/>
                <a:cs typeface="Trebuchet MS" charset="0"/>
              </a:rPr>
              <a:t>SISTEMAS DE GESTIÓN Y OPORTUNIDADES </a:t>
            </a:r>
            <a:r>
              <a:rPr lang="es-ES_tradnl" sz="1200" dirty="0" smtClean="0">
                <a:solidFill>
                  <a:schemeClr val="bg2"/>
                </a:solidFill>
                <a:latin typeface="Trebuchet MS" charset="0"/>
                <a:ea typeface="Trebuchet MS" charset="0"/>
                <a:cs typeface="Trebuchet MS" charset="0"/>
              </a:rPr>
              <a:t>DE ASOCIATIVIDAD APL, martes </a:t>
            </a:r>
            <a:r>
              <a:rPr lang="es-ES_tradnl" sz="1200" dirty="0">
                <a:solidFill>
                  <a:schemeClr val="bg2"/>
                </a:solidFill>
                <a:latin typeface="Trebuchet MS" charset="0"/>
                <a:ea typeface="Trebuchet MS" charset="0"/>
                <a:cs typeface="Trebuchet MS" charset="0"/>
              </a:rPr>
              <a:t>04 de julio de </a:t>
            </a:r>
            <a:r>
              <a:rPr lang="es-ES_tradnl" sz="1200" dirty="0" smtClean="0">
                <a:solidFill>
                  <a:schemeClr val="bg2"/>
                </a:solidFill>
                <a:latin typeface="Trebuchet MS" charset="0"/>
                <a:ea typeface="Trebuchet MS" charset="0"/>
                <a:cs typeface="Trebuchet MS" charset="0"/>
              </a:rPr>
              <a:t>2017, Centro </a:t>
            </a:r>
            <a:r>
              <a:rPr lang="es-ES_tradnl" sz="1200" dirty="0">
                <a:solidFill>
                  <a:schemeClr val="bg2"/>
                </a:solidFill>
                <a:latin typeface="Trebuchet MS" charset="0"/>
                <a:ea typeface="Trebuchet MS" charset="0"/>
                <a:cs typeface="Trebuchet MS" charset="0"/>
              </a:rPr>
              <a:t>de Convenciones </a:t>
            </a:r>
            <a:r>
              <a:rPr lang="es-ES_tradnl" sz="1200" dirty="0" err="1" smtClean="0">
                <a:solidFill>
                  <a:schemeClr val="bg2"/>
                </a:solidFill>
                <a:latin typeface="Trebuchet MS" charset="0"/>
                <a:ea typeface="Trebuchet MS" charset="0"/>
                <a:cs typeface="Trebuchet MS" charset="0"/>
              </a:rPr>
              <a:t>Sofofa</a:t>
            </a:r>
            <a:r>
              <a:rPr lang="es-ES_tradnl" sz="1200" dirty="0" smtClean="0">
                <a:solidFill>
                  <a:schemeClr val="bg2"/>
                </a:solidFill>
                <a:latin typeface="Trebuchet MS" charset="0"/>
                <a:ea typeface="Trebuchet MS" charset="0"/>
                <a:cs typeface="Trebuchet MS" charset="0"/>
              </a:rPr>
              <a:t>.</a:t>
            </a:r>
            <a:endParaRPr lang="es-ES_tradnl" sz="1200" dirty="0">
              <a:solidFill>
                <a:schemeClr val="bg2"/>
              </a:solidFill>
              <a:latin typeface="Trebuchet MS" charset="0"/>
              <a:ea typeface="Trebuchet MS" charset="0"/>
              <a:cs typeface="Trebuchet MS" charset="0"/>
            </a:endParaRPr>
          </a:p>
        </p:txBody>
      </p:sp>
      <p:sp>
        <p:nvSpPr>
          <p:cNvPr id="5" name="CuadroTexto 2"/>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3. Contexto (cont.): sistemas complejos</a:t>
            </a:r>
            <a:endParaRPr lang="es-CL" dirty="0">
              <a:solidFill>
                <a:schemeClr val="bg1"/>
              </a:solidFill>
            </a:endParaRPr>
          </a:p>
        </p:txBody>
      </p:sp>
      <p:pic>
        <p:nvPicPr>
          <p:cNvPr id="6" name="Imagen 43"/>
          <p:cNvPicPr>
            <a:picLocks noChangeAspect="1"/>
          </p:cNvPicPr>
          <p:nvPr/>
        </p:nvPicPr>
        <p:blipFill>
          <a:blip r:embed="rId3"/>
          <a:stretch>
            <a:fillRect/>
          </a:stretch>
        </p:blipFill>
        <p:spPr>
          <a:xfrm>
            <a:off x="7103427" y="6392573"/>
            <a:ext cx="1952232" cy="364426"/>
          </a:xfrm>
          <a:prstGeom prst="rect">
            <a:avLst/>
          </a:prstGeom>
        </p:spPr>
      </p:pic>
    </p:spTree>
    <p:extLst>
      <p:ext uri="{BB962C8B-B14F-4D97-AF65-F5344CB8AC3E}">
        <p14:creationId xmlns:p14="http://schemas.microsoft.com/office/powerpoint/2010/main" val="11253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308" y="193507"/>
            <a:ext cx="7404011" cy="4988630"/>
          </a:xfrm>
          <a:prstGeom prst="rect">
            <a:avLst/>
          </a:prstGeom>
        </p:spPr>
      </p:pic>
      <p:sp>
        <p:nvSpPr>
          <p:cNvPr id="3" name="Rectangle 2"/>
          <p:cNvSpPr/>
          <p:nvPr/>
        </p:nvSpPr>
        <p:spPr bwMode="auto">
          <a:xfrm rot="20240241">
            <a:off x="156724" y="359551"/>
            <a:ext cx="1055081" cy="717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_tradnl" sz="2000" b="0" i="0" u="none" strike="noStrike" cap="none" normalizeH="0" baseline="0" smtClean="0">
              <a:ln>
                <a:noFill/>
              </a:ln>
              <a:solidFill>
                <a:schemeClr val="tx1"/>
              </a:solidFill>
              <a:effectLst/>
              <a:latin typeface="Times New Roman" pitchFamily="18" charset="0"/>
            </a:endParaRPr>
          </a:p>
        </p:txBody>
      </p:sp>
      <p:pic>
        <p:nvPicPr>
          <p:cNvPr id="2" name="Picture 1"/>
          <p:cNvPicPr>
            <a:picLocks noChangeAspect="1"/>
          </p:cNvPicPr>
          <p:nvPr/>
        </p:nvPicPr>
        <p:blipFill>
          <a:blip r:embed="rId3"/>
          <a:stretch>
            <a:fillRect/>
          </a:stretch>
        </p:blipFill>
        <p:spPr>
          <a:xfrm>
            <a:off x="78059" y="5182137"/>
            <a:ext cx="6999936" cy="1207954"/>
          </a:xfrm>
          <a:prstGeom prst="rect">
            <a:avLst/>
          </a:prstGeom>
        </p:spPr>
      </p:pic>
      <p:sp>
        <p:nvSpPr>
          <p:cNvPr id="5" name="TextBox 4"/>
          <p:cNvSpPr txBox="1"/>
          <p:nvPr/>
        </p:nvSpPr>
        <p:spPr>
          <a:xfrm>
            <a:off x="78060" y="6390091"/>
            <a:ext cx="7025368" cy="461665"/>
          </a:xfrm>
          <a:prstGeom prst="rect">
            <a:avLst/>
          </a:prstGeom>
          <a:noFill/>
        </p:spPr>
        <p:txBody>
          <a:bodyPr wrap="square" rtlCol="0">
            <a:spAutoFit/>
          </a:bodyPr>
          <a:lstStyle/>
          <a:p>
            <a:r>
              <a:rPr lang="es-ES_tradnl" sz="1200" dirty="0" smtClean="0">
                <a:solidFill>
                  <a:schemeClr val="bg2"/>
                </a:solidFill>
                <a:latin typeface="Trebuchet MS" charset="0"/>
                <a:ea typeface="Trebuchet MS" charset="0"/>
                <a:cs typeface="Trebuchet MS" charset="0"/>
              </a:rPr>
              <a:t>Fuente: </a:t>
            </a:r>
            <a:r>
              <a:rPr lang="es-ES_tradnl" sz="1200" dirty="0" err="1" smtClean="0">
                <a:solidFill>
                  <a:schemeClr val="bg2"/>
                </a:solidFill>
                <a:latin typeface="Trebuchet MS" charset="0"/>
                <a:ea typeface="Trebuchet MS" charset="0"/>
                <a:cs typeface="Trebuchet MS" charset="0"/>
              </a:rPr>
              <a:t>Development</a:t>
            </a:r>
            <a:r>
              <a:rPr lang="es-ES_tradnl" sz="1200" dirty="0" smtClean="0">
                <a:solidFill>
                  <a:schemeClr val="bg2"/>
                </a:solidFill>
                <a:latin typeface="Trebuchet MS" charset="0"/>
                <a:ea typeface="Trebuchet MS" charset="0"/>
                <a:cs typeface="Trebuchet MS" charset="0"/>
              </a:rPr>
              <a:t> of </a:t>
            </a:r>
            <a:r>
              <a:rPr lang="es-ES_tradnl" sz="1200" dirty="0" err="1" smtClean="0">
                <a:solidFill>
                  <a:schemeClr val="bg2"/>
                </a:solidFill>
                <a:latin typeface="Trebuchet MS" charset="0"/>
                <a:ea typeface="Trebuchet MS" charset="0"/>
                <a:cs typeface="Trebuchet MS" charset="0"/>
              </a:rPr>
              <a:t>Guidance</a:t>
            </a:r>
            <a:r>
              <a:rPr lang="es-ES_tradnl" sz="1200" dirty="0" smtClean="0">
                <a:solidFill>
                  <a:schemeClr val="bg2"/>
                </a:solidFill>
                <a:latin typeface="Trebuchet MS" charset="0"/>
                <a:ea typeface="Trebuchet MS" charset="0"/>
                <a:cs typeface="Trebuchet MS" charset="0"/>
              </a:rPr>
              <a:t> </a:t>
            </a:r>
            <a:r>
              <a:rPr lang="es-ES_tradnl" sz="1200" dirty="0" err="1" smtClean="0">
                <a:solidFill>
                  <a:schemeClr val="bg2"/>
                </a:solidFill>
                <a:latin typeface="Trebuchet MS" charset="0"/>
                <a:ea typeface="Trebuchet MS" charset="0"/>
                <a:cs typeface="Trebuchet MS" charset="0"/>
              </a:rPr>
              <a:t>on</a:t>
            </a:r>
            <a:r>
              <a:rPr lang="es-ES_tradnl" sz="1200" dirty="0" smtClean="0">
                <a:solidFill>
                  <a:schemeClr val="bg2"/>
                </a:solidFill>
                <a:latin typeface="Trebuchet MS" charset="0"/>
                <a:ea typeface="Trebuchet MS" charset="0"/>
                <a:cs typeface="Trebuchet MS" charset="0"/>
              </a:rPr>
              <a:t> Extended Producer </a:t>
            </a:r>
            <a:r>
              <a:rPr lang="es-ES_tradnl" sz="1200" dirty="0" err="1" smtClean="0">
                <a:solidFill>
                  <a:schemeClr val="bg2"/>
                </a:solidFill>
                <a:latin typeface="Trebuchet MS" charset="0"/>
                <a:ea typeface="Trebuchet MS" charset="0"/>
                <a:cs typeface="Trebuchet MS" charset="0"/>
              </a:rPr>
              <a:t>Responsability</a:t>
            </a:r>
            <a:r>
              <a:rPr lang="es-ES_tradnl" sz="1200" dirty="0" smtClean="0">
                <a:solidFill>
                  <a:schemeClr val="bg2"/>
                </a:solidFill>
                <a:latin typeface="Trebuchet MS" charset="0"/>
                <a:ea typeface="Trebuchet MS" charset="0"/>
                <a:cs typeface="Trebuchet MS" charset="0"/>
              </a:rPr>
              <a:t> (EPR), Final </a:t>
            </a:r>
            <a:r>
              <a:rPr lang="es-ES_tradnl" sz="1200" dirty="0" err="1" smtClean="0">
                <a:solidFill>
                  <a:schemeClr val="bg2"/>
                </a:solidFill>
                <a:latin typeface="Trebuchet MS" charset="0"/>
                <a:ea typeface="Trebuchet MS" charset="0"/>
                <a:cs typeface="Trebuchet MS" charset="0"/>
              </a:rPr>
              <a:t>Report</a:t>
            </a:r>
            <a:r>
              <a:rPr lang="es-ES_tradnl" sz="1200" dirty="0" smtClean="0">
                <a:solidFill>
                  <a:schemeClr val="bg2"/>
                </a:solidFill>
                <a:latin typeface="Trebuchet MS" charset="0"/>
                <a:ea typeface="Trebuchet MS" charset="0"/>
                <a:cs typeface="Trebuchet MS" charset="0"/>
              </a:rPr>
              <a:t>, </a:t>
            </a:r>
            <a:r>
              <a:rPr lang="es-ES_tradnl" sz="1200" dirty="0" err="1" smtClean="0">
                <a:solidFill>
                  <a:schemeClr val="bg2"/>
                </a:solidFill>
                <a:latin typeface="Trebuchet MS" charset="0"/>
                <a:ea typeface="Trebuchet MS" charset="0"/>
                <a:cs typeface="Trebuchet MS" charset="0"/>
              </a:rPr>
              <a:t>European</a:t>
            </a:r>
            <a:r>
              <a:rPr lang="es-ES_tradnl" sz="1200" dirty="0" smtClean="0">
                <a:solidFill>
                  <a:schemeClr val="bg2"/>
                </a:solidFill>
                <a:latin typeface="Trebuchet MS" charset="0"/>
                <a:ea typeface="Trebuchet MS" charset="0"/>
                <a:cs typeface="Trebuchet MS" charset="0"/>
              </a:rPr>
              <a:t> </a:t>
            </a:r>
            <a:r>
              <a:rPr lang="es-ES_tradnl" sz="1200" dirty="0" err="1" smtClean="0">
                <a:solidFill>
                  <a:schemeClr val="bg2"/>
                </a:solidFill>
                <a:latin typeface="Trebuchet MS" charset="0"/>
                <a:ea typeface="Trebuchet MS" charset="0"/>
                <a:cs typeface="Trebuchet MS" charset="0"/>
              </a:rPr>
              <a:t>Commission</a:t>
            </a:r>
            <a:r>
              <a:rPr lang="es-ES_tradnl" sz="1200" dirty="0" smtClean="0">
                <a:solidFill>
                  <a:schemeClr val="bg2"/>
                </a:solidFill>
                <a:latin typeface="Trebuchet MS" charset="0"/>
                <a:ea typeface="Trebuchet MS" charset="0"/>
                <a:cs typeface="Trebuchet MS" charset="0"/>
              </a:rPr>
              <a:t> </a:t>
            </a:r>
            <a:r>
              <a:rPr lang="mr-IN" sz="1200" dirty="0" smtClean="0">
                <a:solidFill>
                  <a:schemeClr val="bg2"/>
                </a:solidFill>
                <a:latin typeface="Trebuchet MS" charset="0"/>
                <a:ea typeface="Trebuchet MS" charset="0"/>
                <a:cs typeface="Trebuchet MS" charset="0"/>
              </a:rPr>
              <a:t>–</a:t>
            </a:r>
            <a:r>
              <a:rPr lang="es-ES_tradnl" sz="1200" dirty="0" smtClean="0">
                <a:solidFill>
                  <a:schemeClr val="bg2"/>
                </a:solidFill>
                <a:latin typeface="Trebuchet MS" charset="0"/>
                <a:ea typeface="Trebuchet MS" charset="0"/>
                <a:cs typeface="Trebuchet MS" charset="0"/>
              </a:rPr>
              <a:t> DG </a:t>
            </a:r>
            <a:r>
              <a:rPr lang="es-ES_tradnl" sz="1200" dirty="0" err="1" smtClean="0">
                <a:solidFill>
                  <a:schemeClr val="bg2"/>
                </a:solidFill>
                <a:latin typeface="Trebuchet MS" charset="0"/>
                <a:ea typeface="Trebuchet MS" charset="0"/>
                <a:cs typeface="Trebuchet MS" charset="0"/>
              </a:rPr>
              <a:t>Environment</a:t>
            </a:r>
            <a:r>
              <a:rPr lang="es-ES_tradnl" sz="1200" dirty="0" smtClean="0">
                <a:solidFill>
                  <a:schemeClr val="bg2"/>
                </a:solidFill>
                <a:latin typeface="Trebuchet MS" charset="0"/>
                <a:ea typeface="Trebuchet MS" charset="0"/>
                <a:cs typeface="Trebuchet MS" charset="0"/>
              </a:rPr>
              <a:t>, 2014.</a:t>
            </a:r>
            <a:endParaRPr lang="es-ES_tradnl" sz="1200" dirty="0">
              <a:solidFill>
                <a:schemeClr val="bg2"/>
              </a:solidFill>
              <a:latin typeface="Trebuchet MS" charset="0"/>
              <a:ea typeface="Trebuchet MS" charset="0"/>
              <a:cs typeface="Trebuchet MS" charset="0"/>
            </a:endParaRPr>
          </a:p>
        </p:txBody>
      </p:sp>
      <p:sp>
        <p:nvSpPr>
          <p:cNvPr id="6" name="CuadroTexto 2"/>
          <p:cNvSpPr txBox="1"/>
          <p:nvPr/>
        </p:nvSpPr>
        <p:spPr>
          <a:xfrm flipH="1">
            <a:off x="82107" y="78781"/>
            <a:ext cx="8911767" cy="523220"/>
          </a:xfrm>
          <a:prstGeom prst="rect">
            <a:avLst/>
          </a:prstGeom>
          <a:solidFill>
            <a:schemeClr val="tx2"/>
          </a:solidFill>
        </p:spPr>
        <p:txBody>
          <a:bodyPr wrap="square" rtlCol="0">
            <a:spAutoFit/>
          </a:bodyPr>
          <a:lstStyle/>
          <a:p>
            <a:r>
              <a:rPr lang="es-CL" sz="2800" b="1" dirty="0" smtClean="0">
                <a:solidFill>
                  <a:schemeClr val="bg1"/>
                </a:solidFill>
                <a:latin typeface="Trebuchet MS" pitchFamily="34" charset="0"/>
              </a:rPr>
              <a:t>3. Contexto (cont</a:t>
            </a:r>
            <a:r>
              <a:rPr lang="es-CL" sz="2800" b="1" smtClean="0">
                <a:solidFill>
                  <a:schemeClr val="bg1"/>
                </a:solidFill>
                <a:latin typeface="Trebuchet MS" pitchFamily="34" charset="0"/>
              </a:rPr>
              <a:t>.): reciclar </a:t>
            </a:r>
            <a:r>
              <a:rPr lang="es-CL" sz="2800" b="1" dirty="0" smtClean="0">
                <a:solidFill>
                  <a:schemeClr val="bg1"/>
                </a:solidFill>
                <a:latin typeface="Trebuchet MS" pitchFamily="34" charset="0"/>
              </a:rPr>
              <a:t>tiene costos</a:t>
            </a:r>
            <a:endParaRPr lang="es-CL" dirty="0">
              <a:solidFill>
                <a:schemeClr val="bg1"/>
              </a:solidFill>
            </a:endParaRPr>
          </a:p>
        </p:txBody>
      </p:sp>
      <p:sp>
        <p:nvSpPr>
          <p:cNvPr id="7" name="TextBox 6"/>
          <p:cNvSpPr txBox="1"/>
          <p:nvPr/>
        </p:nvSpPr>
        <p:spPr>
          <a:xfrm rot="16200000">
            <a:off x="-362198" y="2311615"/>
            <a:ext cx="1381233" cy="246221"/>
          </a:xfrm>
          <a:prstGeom prst="rect">
            <a:avLst/>
          </a:prstGeom>
          <a:noFill/>
        </p:spPr>
        <p:txBody>
          <a:bodyPr wrap="square" rtlCol="0">
            <a:spAutoFit/>
          </a:bodyPr>
          <a:lstStyle/>
          <a:p>
            <a:r>
              <a:rPr lang="es-ES_tradnl" sz="1000" smtClean="0">
                <a:solidFill>
                  <a:schemeClr val="bg2"/>
                </a:solidFill>
                <a:latin typeface="Trebuchet MS" charset="0"/>
                <a:ea typeface="Trebuchet MS" charset="0"/>
                <a:cs typeface="Trebuchet MS" charset="0"/>
              </a:rPr>
              <a:t>(per </a:t>
            </a:r>
            <a:r>
              <a:rPr lang="es-ES_tradnl" sz="1000" dirty="0" smtClean="0">
                <a:solidFill>
                  <a:schemeClr val="bg2"/>
                </a:solidFill>
                <a:latin typeface="Trebuchet MS" charset="0"/>
                <a:ea typeface="Trebuchet MS" charset="0"/>
                <a:cs typeface="Trebuchet MS" charset="0"/>
              </a:rPr>
              <a:t>cápita, </a:t>
            </a:r>
            <a:r>
              <a:rPr lang="es-ES_tradnl" sz="1000" dirty="0">
                <a:solidFill>
                  <a:schemeClr val="bg2"/>
                </a:solidFill>
                <a:latin typeface="Trebuchet MS" charset="0"/>
                <a:ea typeface="Trebuchet MS" charset="0"/>
                <a:cs typeface="Trebuchet MS" charset="0"/>
              </a:rPr>
              <a:t>por año)</a:t>
            </a:r>
          </a:p>
        </p:txBody>
      </p:sp>
      <p:pic>
        <p:nvPicPr>
          <p:cNvPr id="8" name="Imagen 43"/>
          <p:cNvPicPr>
            <a:picLocks noChangeAspect="1"/>
          </p:cNvPicPr>
          <p:nvPr/>
        </p:nvPicPr>
        <p:blipFill>
          <a:blip r:embed="rId4"/>
          <a:stretch>
            <a:fillRect/>
          </a:stretch>
        </p:blipFill>
        <p:spPr>
          <a:xfrm>
            <a:off x="7103427" y="6392573"/>
            <a:ext cx="1952232" cy="364426"/>
          </a:xfrm>
          <a:prstGeom prst="rect">
            <a:avLst/>
          </a:prstGeom>
        </p:spPr>
      </p:pic>
      <p:sp>
        <p:nvSpPr>
          <p:cNvPr id="11" name="TextBox 10"/>
          <p:cNvSpPr txBox="1"/>
          <p:nvPr/>
        </p:nvSpPr>
        <p:spPr>
          <a:xfrm>
            <a:off x="7051056" y="5695802"/>
            <a:ext cx="2056973" cy="276999"/>
          </a:xfrm>
          <a:prstGeom prst="rect">
            <a:avLst/>
          </a:prstGeom>
          <a:noFill/>
        </p:spPr>
        <p:txBody>
          <a:bodyPr wrap="none" rtlCol="0">
            <a:spAutoFit/>
          </a:bodyPr>
          <a:lstStyle/>
          <a:p>
            <a:r>
              <a:rPr lang="es-ES_tradnl" sz="1200" smtClean="0">
                <a:solidFill>
                  <a:schemeClr val="bg2"/>
                </a:solidFill>
                <a:latin typeface="Trebuchet MS" charset="0"/>
                <a:ea typeface="Trebuchet MS" charset="0"/>
                <a:cs typeface="Trebuchet MS" charset="0"/>
              </a:rPr>
              <a:t>($Ch 15.200 a $Ch 152.000)</a:t>
            </a:r>
            <a:endParaRPr lang="es-ES_tradnl" sz="1200" dirty="0">
              <a:solidFill>
                <a:schemeClr val="bg2"/>
              </a:solidFill>
              <a:latin typeface="Trebuchet MS" charset="0"/>
              <a:ea typeface="Trebuchet MS" charset="0"/>
              <a:cs typeface="Trebuchet MS" charset="0"/>
            </a:endParaRPr>
          </a:p>
        </p:txBody>
      </p:sp>
      <p:sp>
        <p:nvSpPr>
          <p:cNvPr id="10" name="TextBox 9"/>
          <p:cNvSpPr txBox="1"/>
          <p:nvPr/>
        </p:nvSpPr>
        <p:spPr>
          <a:xfrm>
            <a:off x="7001022" y="1119487"/>
            <a:ext cx="2142978" cy="3046988"/>
          </a:xfrm>
          <a:prstGeom prst="rect">
            <a:avLst/>
          </a:prstGeom>
          <a:solidFill>
            <a:schemeClr val="bg1"/>
          </a:solidFill>
        </p:spPr>
        <p:txBody>
          <a:bodyPr wrap="square" rtlCol="0">
            <a:spAutoFit/>
          </a:bodyPr>
          <a:lstStyle/>
          <a:p>
            <a:r>
              <a:rPr lang="es-ES_tradnl" sz="1200" dirty="0" smtClean="0">
                <a:solidFill>
                  <a:schemeClr val="bg2"/>
                </a:solidFill>
                <a:latin typeface="Trebuchet MS" charset="0"/>
                <a:ea typeface="Trebuchet MS" charset="0"/>
                <a:cs typeface="Trebuchet MS" charset="0"/>
              </a:rPr>
              <a:t>En Chile (17 MM, TC a 760, sin ajuste por PPP):</a:t>
            </a:r>
          </a:p>
          <a:p>
            <a:endParaRPr lang="es-ES_tradnl" sz="1200" dirty="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r>
              <a:rPr lang="es-ES_tradnl" sz="1200" dirty="0" smtClean="0">
                <a:solidFill>
                  <a:schemeClr val="bg2"/>
                </a:solidFill>
                <a:latin typeface="Trebuchet MS" charset="0"/>
                <a:ea typeface="Trebuchet MS" charset="0"/>
                <a:cs typeface="Trebuchet MS" charset="0"/>
              </a:rPr>
              <a:t>⍨ $Ch 258 mil </a:t>
            </a:r>
            <a:r>
              <a:rPr lang="es-ES_tradnl" sz="1200" dirty="0" err="1" smtClean="0">
                <a:solidFill>
                  <a:schemeClr val="bg2"/>
                </a:solidFill>
                <a:latin typeface="Trebuchet MS" charset="0"/>
                <a:ea typeface="Trebuchet MS" charset="0"/>
                <a:cs typeface="Trebuchet MS" charset="0"/>
              </a:rPr>
              <a:t>mill</a:t>
            </a:r>
            <a:r>
              <a:rPr lang="es-ES_tradnl" sz="1200" dirty="0" smtClean="0">
                <a:solidFill>
                  <a:schemeClr val="bg2"/>
                </a:solidFill>
                <a:latin typeface="Trebuchet MS" charset="0"/>
                <a:ea typeface="Trebuchet MS" charset="0"/>
                <a:cs typeface="Trebuchet MS" charset="0"/>
              </a:rPr>
              <a:t>. al año</a:t>
            </a:r>
          </a:p>
          <a:p>
            <a:endParaRPr lang="es-ES_tradnl" sz="1200" dirty="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endParaRPr lang="es-ES_tradnl" sz="1200" dirty="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endParaRPr lang="es-ES_tradnl" sz="1200" dirty="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endParaRPr lang="es-ES_tradnl" sz="1200" dirty="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endParaRPr lang="es-ES_tradnl" sz="1200" dirty="0" smtClean="0">
              <a:solidFill>
                <a:schemeClr val="bg2"/>
              </a:solidFill>
              <a:latin typeface="Trebuchet MS" charset="0"/>
              <a:ea typeface="Trebuchet MS" charset="0"/>
              <a:cs typeface="Trebuchet MS" charset="0"/>
            </a:endParaRPr>
          </a:p>
          <a:p>
            <a:r>
              <a:rPr lang="es-ES_tradnl" sz="1200" dirty="0">
                <a:solidFill>
                  <a:schemeClr val="bg2"/>
                </a:solidFill>
                <a:latin typeface="Trebuchet MS" charset="0"/>
                <a:ea typeface="Trebuchet MS" charset="0"/>
                <a:cs typeface="Trebuchet MS" charset="0"/>
              </a:rPr>
              <a:t>⍨ </a:t>
            </a:r>
            <a:r>
              <a:rPr lang="es-ES_tradnl" sz="1200" dirty="0" smtClean="0">
                <a:solidFill>
                  <a:schemeClr val="bg2"/>
                </a:solidFill>
                <a:latin typeface="Trebuchet MS" charset="0"/>
                <a:ea typeface="Trebuchet MS" charset="0"/>
                <a:cs typeface="Trebuchet MS" charset="0"/>
              </a:rPr>
              <a:t>$Ch 38,8 mil </a:t>
            </a:r>
            <a:r>
              <a:rPr lang="es-ES_tradnl" sz="1200" dirty="0" err="1" smtClean="0">
                <a:solidFill>
                  <a:schemeClr val="bg2"/>
                </a:solidFill>
                <a:latin typeface="Trebuchet MS" charset="0"/>
                <a:ea typeface="Trebuchet MS" charset="0"/>
                <a:cs typeface="Trebuchet MS" charset="0"/>
              </a:rPr>
              <a:t>mill</a:t>
            </a:r>
            <a:r>
              <a:rPr lang="es-ES_tradnl" sz="1200" dirty="0" smtClean="0">
                <a:solidFill>
                  <a:schemeClr val="bg2"/>
                </a:solidFill>
                <a:latin typeface="Trebuchet MS" charset="0"/>
                <a:ea typeface="Trebuchet MS" charset="0"/>
                <a:cs typeface="Trebuchet MS" charset="0"/>
              </a:rPr>
              <a:t>. al año  </a:t>
            </a:r>
            <a:endParaRPr lang="es-ES_tradnl" sz="1200" dirty="0">
              <a:solidFill>
                <a:schemeClr val="bg2"/>
              </a:solidFill>
              <a:latin typeface="Trebuchet MS" charset="0"/>
              <a:ea typeface="Trebuchet MS" charset="0"/>
              <a:cs typeface="Trebuchet MS" charset="0"/>
            </a:endParaRPr>
          </a:p>
        </p:txBody>
      </p:sp>
      <p:cxnSp>
        <p:nvCxnSpPr>
          <p:cNvPr id="12" name="Straight Arrow Connector 11"/>
          <p:cNvCxnSpPr/>
          <p:nvPr/>
        </p:nvCxnSpPr>
        <p:spPr bwMode="auto">
          <a:xfrm>
            <a:off x="7992535" y="2088444"/>
            <a:ext cx="11287" cy="1794934"/>
          </a:xfrm>
          <a:prstGeom prst="straightConnector1">
            <a:avLst/>
          </a:prstGeom>
          <a:solidFill>
            <a:schemeClr val="accent1"/>
          </a:solidFill>
          <a:ln w="57150" cap="flat" cmpd="sng" algn="ctr">
            <a:solidFill>
              <a:schemeClr val="bg2">
                <a:lumMod val="50000"/>
                <a:lumOff val="50000"/>
              </a:schemeClr>
            </a:solidFill>
            <a:prstDash val="solid"/>
            <a:round/>
            <a:headEnd type="triangle"/>
            <a:tailEnd type="triangle"/>
          </a:ln>
          <a:effectLst/>
        </p:spPr>
      </p:cxnSp>
    </p:spTree>
    <p:extLst>
      <p:ext uri="{BB962C8B-B14F-4D97-AF65-F5344CB8AC3E}">
        <p14:creationId xmlns:p14="http://schemas.microsoft.com/office/powerpoint/2010/main" val="613923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elsen Gray Template 2003 Version">
  <a:themeElements>
    <a:clrScheme name="Nielsen Gray Template 2003 Version 9">
      <a:dk1>
        <a:srgbClr val="616365"/>
      </a:dk1>
      <a:lt1>
        <a:srgbClr val="FFFFFF"/>
      </a:lt1>
      <a:dk2>
        <a:srgbClr val="FF3B2B"/>
      </a:dk2>
      <a:lt2>
        <a:srgbClr val="F7983F"/>
      </a:lt2>
      <a:accent1>
        <a:srgbClr val="FECC1E"/>
      </a:accent1>
      <a:accent2>
        <a:srgbClr val="8CC63F"/>
      </a:accent2>
      <a:accent3>
        <a:srgbClr val="FFFFFF"/>
      </a:accent3>
      <a:accent4>
        <a:srgbClr val="525355"/>
      </a:accent4>
      <a:accent5>
        <a:srgbClr val="FEE2AB"/>
      </a:accent5>
      <a:accent6>
        <a:srgbClr val="7EB338"/>
      </a:accent6>
      <a:hlink>
        <a:srgbClr val="009DD9"/>
      </a:hlink>
      <a:folHlink>
        <a:srgbClr val="89509D"/>
      </a:folHlink>
    </a:clrScheme>
    <a:fontScheme name="Nielsen Gray Template 2003 Vers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Gray Template 2003 Version 1">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
      <a:clrScheme name="Nielsen Gray Template 2003 Version 2">
        <a:dk1>
          <a:srgbClr val="000000"/>
        </a:dk1>
        <a:lt1>
          <a:srgbClr val="FFFFFF"/>
        </a:lt1>
        <a:dk2>
          <a:srgbClr val="B7D30B"/>
        </a:dk2>
        <a:lt2>
          <a:srgbClr val="084887"/>
        </a:lt2>
        <a:accent1>
          <a:srgbClr val="646464"/>
        </a:accent1>
        <a:accent2>
          <a:srgbClr val="2B85BB"/>
        </a:accent2>
        <a:accent3>
          <a:srgbClr val="FFFFFF"/>
        </a:accent3>
        <a:accent4>
          <a:srgbClr val="000000"/>
        </a:accent4>
        <a:accent5>
          <a:srgbClr val="B8B8B8"/>
        </a:accent5>
        <a:accent6>
          <a:srgbClr val="2678A9"/>
        </a:accent6>
        <a:hlink>
          <a:srgbClr val="FFD600"/>
        </a:hlink>
        <a:folHlink>
          <a:srgbClr val="A7ACAC"/>
        </a:folHlink>
      </a:clrScheme>
      <a:clrMap bg1="lt1" tx1="dk1" bg2="lt2" tx2="dk2" accent1="accent1" accent2="accent2" accent3="accent3" accent4="accent4" accent5="accent5" accent6="accent6" hlink="hlink" folHlink="folHlink"/>
    </a:extraClrScheme>
    <a:extraClrScheme>
      <a:clrScheme name="Nielsen Gray Template 2003 Version 3">
        <a:dk1>
          <a:srgbClr val="000000"/>
        </a:dk1>
        <a:lt1>
          <a:srgbClr val="000000"/>
        </a:lt1>
        <a:dk2>
          <a:srgbClr val="FFFFFF"/>
        </a:dk2>
        <a:lt2>
          <a:srgbClr val="9B9C70"/>
        </a:lt2>
        <a:accent1>
          <a:srgbClr val="FFA616"/>
        </a:accent1>
        <a:accent2>
          <a:srgbClr val="666666"/>
        </a:accent2>
        <a:accent3>
          <a:srgbClr val="AAAAAA"/>
        </a:accent3>
        <a:accent4>
          <a:srgbClr val="000000"/>
        </a:accent4>
        <a:accent5>
          <a:srgbClr val="FFD0AB"/>
        </a:accent5>
        <a:accent6>
          <a:srgbClr val="5C5C5C"/>
        </a:accent6>
        <a:hlink>
          <a:srgbClr val="BD3826"/>
        </a:hlink>
        <a:folHlink>
          <a:srgbClr val="45637A"/>
        </a:folHlink>
      </a:clrScheme>
      <a:clrMap bg1="lt1" tx1="dk1" bg2="lt2" tx2="dk2" accent1="accent1" accent2="accent2" accent3="accent3" accent4="accent4" accent5="accent5" accent6="accent6" hlink="hlink" folHlink="folHlink"/>
    </a:extraClrScheme>
    <a:extraClrScheme>
      <a:clrScheme name="Nielsen Gray Template 2003 Version 4">
        <a:dk1>
          <a:srgbClr val="616365"/>
        </a:dk1>
        <a:lt1>
          <a:srgbClr val="0082D1"/>
        </a:lt1>
        <a:dk2>
          <a:srgbClr val="FFFFFF"/>
        </a:dk2>
        <a:lt2>
          <a:srgbClr val="009FDA"/>
        </a:lt2>
        <a:accent1>
          <a:srgbClr val="EBB700"/>
        </a:accent1>
        <a:accent2>
          <a:srgbClr val="EBDD9C"/>
        </a:accent2>
        <a:accent3>
          <a:srgbClr val="AAC1E5"/>
        </a:accent3>
        <a:accent4>
          <a:srgbClr val="525355"/>
        </a:accent4>
        <a:accent5>
          <a:srgbClr val="F3D8AA"/>
        </a:accent5>
        <a:accent6>
          <a:srgbClr val="D5C88D"/>
        </a:accent6>
        <a:hlink>
          <a:srgbClr val="F7403A"/>
        </a:hlink>
        <a:folHlink>
          <a:srgbClr val="DFDF00"/>
        </a:folHlink>
      </a:clrScheme>
      <a:clrMap bg1="lt1" tx1="dk1" bg2="lt2" tx2="dk2" accent1="accent1" accent2="accent2" accent3="accent3" accent4="accent4" accent5="accent5" accent6="accent6" hlink="hlink" folHlink="folHlink"/>
    </a:extraClrScheme>
    <a:extraClrScheme>
      <a:clrScheme name="Nielsen Gray Template 2003 Version 5">
        <a:dk1>
          <a:srgbClr val="616365"/>
        </a:dk1>
        <a:lt1>
          <a:srgbClr val="0082D1"/>
        </a:lt1>
        <a:dk2>
          <a:srgbClr val="FFFFFF"/>
        </a:dk2>
        <a:lt2>
          <a:srgbClr val="009FDA"/>
        </a:lt2>
        <a:accent1>
          <a:srgbClr val="68B1D0"/>
        </a:accent1>
        <a:accent2>
          <a:srgbClr val="FAC724"/>
        </a:accent2>
        <a:accent3>
          <a:srgbClr val="AAC1E5"/>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Nielsen Gray Template 2003 Version 6">
        <a:dk1>
          <a:srgbClr val="616365"/>
        </a:dk1>
        <a:lt1>
          <a:srgbClr val="0082D1"/>
        </a:lt1>
        <a:dk2>
          <a:srgbClr val="826344"/>
        </a:dk2>
        <a:lt2>
          <a:srgbClr val="009FDA"/>
        </a:lt2>
        <a:accent1>
          <a:srgbClr val="68B1D0"/>
        </a:accent1>
        <a:accent2>
          <a:srgbClr val="FAC724"/>
        </a:accent2>
        <a:accent3>
          <a:srgbClr val="AAC1E5"/>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Nielsen Gray Template 2003 Version 7">
        <a:dk1>
          <a:srgbClr val="616365"/>
        </a:dk1>
        <a:lt1>
          <a:srgbClr val="FFFFFF"/>
        </a:lt1>
        <a:dk2>
          <a:srgbClr val="826344"/>
        </a:dk2>
        <a:lt2>
          <a:srgbClr val="009FDA"/>
        </a:lt2>
        <a:accent1>
          <a:srgbClr val="68B1D0"/>
        </a:accent1>
        <a:accent2>
          <a:srgbClr val="FAC724"/>
        </a:accent2>
        <a:accent3>
          <a:srgbClr val="FFFFFF"/>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Nielsen Gray Template 2003 Version 8">
        <a:dk1>
          <a:srgbClr val="616365"/>
        </a:dk1>
        <a:lt1>
          <a:srgbClr val="FFFFFF"/>
        </a:lt1>
        <a:dk2>
          <a:srgbClr val="826344"/>
        </a:dk2>
        <a:lt2>
          <a:srgbClr val="EC8013"/>
        </a:lt2>
        <a:accent1>
          <a:srgbClr val="68B1D0"/>
        </a:accent1>
        <a:accent2>
          <a:srgbClr val="FAC724"/>
        </a:accent2>
        <a:accent3>
          <a:srgbClr val="FFFFFF"/>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Nielsen Gray Template 2003 Version 9">
        <a:dk1>
          <a:srgbClr val="616365"/>
        </a:dk1>
        <a:lt1>
          <a:srgbClr val="FFFFFF"/>
        </a:lt1>
        <a:dk2>
          <a:srgbClr val="FF3B2B"/>
        </a:dk2>
        <a:lt2>
          <a:srgbClr val="F7983F"/>
        </a:lt2>
        <a:accent1>
          <a:srgbClr val="FECC1E"/>
        </a:accent1>
        <a:accent2>
          <a:srgbClr val="8CC63F"/>
        </a:accent2>
        <a:accent3>
          <a:srgbClr val="FFFFFF"/>
        </a:accent3>
        <a:accent4>
          <a:srgbClr val="525355"/>
        </a:accent4>
        <a:accent5>
          <a:srgbClr val="FEE2AB"/>
        </a:accent5>
        <a:accent6>
          <a:srgbClr val="7EB338"/>
        </a:accent6>
        <a:hlink>
          <a:srgbClr val="009DD9"/>
        </a:hlink>
        <a:folHlink>
          <a:srgbClr val="89509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15703</TotalTime>
  <Words>2457</Words>
  <Application>Microsoft Office PowerPoint</Application>
  <PresentationFormat>Presentación en pantalla (4:3)</PresentationFormat>
  <Paragraphs>179</Paragraphs>
  <Slides>17</Slides>
  <Notes>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17</vt:i4>
      </vt:variant>
    </vt:vector>
  </HeadingPairs>
  <TitlesOfParts>
    <vt:vector size="27" baseType="lpstr">
      <vt:lpstr>ＭＳ Ｐゴシック</vt:lpstr>
      <vt:lpstr>Arial</vt:lpstr>
      <vt:lpstr>Calibri</vt:lpstr>
      <vt:lpstr>Monotype Sorts</vt:lpstr>
      <vt:lpstr>Times</vt:lpstr>
      <vt:lpstr>Times New Roman</vt:lpstr>
      <vt:lpstr>Trebuchet MS</vt:lpstr>
      <vt:lpstr>Wingdings</vt:lpstr>
      <vt:lpstr>Generic (Online)</vt:lpstr>
      <vt:lpstr>Nielsen Gray Template 2003 Version</vt:lpstr>
      <vt:lpstr>Supermercados de Chile  A. 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Attitudes 1998 Conducted for the Food Marketing Institute,  by Research International USA</dc:title>
  <dc:creator>Mary le Gardeur</dc:creator>
  <cp:lastModifiedBy>Windows User</cp:lastModifiedBy>
  <cp:revision>886</cp:revision>
  <cp:lastPrinted>2017-11-23T16:05:04Z</cp:lastPrinted>
  <dcterms:created xsi:type="dcterms:W3CDTF">1998-07-09T15:18:08Z</dcterms:created>
  <dcterms:modified xsi:type="dcterms:W3CDTF">2018-04-10T17:58:34Z</dcterms:modified>
</cp:coreProperties>
</file>